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33"/>
  </p:notesMasterIdLst>
  <p:sldIdLst>
    <p:sldId id="320" r:id="rId5"/>
    <p:sldId id="321" r:id="rId6"/>
    <p:sldId id="322" r:id="rId7"/>
    <p:sldId id="333" r:id="rId8"/>
    <p:sldId id="323" r:id="rId9"/>
    <p:sldId id="324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25" r:id="rId19"/>
    <p:sldId id="326" r:id="rId20"/>
    <p:sldId id="328" r:id="rId21"/>
    <p:sldId id="329" r:id="rId22"/>
    <p:sldId id="334" r:id="rId23"/>
    <p:sldId id="331" r:id="rId24"/>
    <p:sldId id="332" r:id="rId25"/>
    <p:sldId id="335" r:id="rId26"/>
    <p:sldId id="336" r:id="rId27"/>
    <p:sldId id="339" r:id="rId28"/>
    <p:sldId id="340" r:id="rId29"/>
    <p:sldId id="337" r:id="rId30"/>
    <p:sldId id="338" r:id="rId31"/>
    <p:sldId id="34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5" autoAdjust="0"/>
    <p:restoredTop sz="95953"/>
  </p:normalViewPr>
  <p:slideViewPr>
    <p:cSldViewPr snapToGrid="0">
      <p:cViewPr varScale="1">
        <p:scale>
          <a:sx n="152" d="100"/>
          <a:sy n="152" d="100"/>
        </p:scale>
        <p:origin x="10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7B-6643-43AA-9B56-509B80CCD0F3}" type="datetimeFigureOut">
              <a:rPr lang="en-US" smtClean="0"/>
              <a:t>10/27/2024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svg"/><Relationship Id="rId7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87D9900-95AD-EC4F-B7E1-959F05210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000"/>
          <a:stretch>
            <a:fillRect/>
          </a:stretch>
        </p:blipFill>
        <p:spPr>
          <a:xfrm>
            <a:off x="999081" y="2"/>
            <a:ext cx="4389120" cy="2194559"/>
          </a:xfrm>
          <a:custGeom>
            <a:avLst/>
            <a:gdLst>
              <a:gd name="connsiteX0" fmla="*/ 0 w 4389120"/>
              <a:gd name="connsiteY0" fmla="*/ 0 h 2194559"/>
              <a:gd name="connsiteX1" fmla="*/ 4389120 w 4389120"/>
              <a:gd name="connsiteY1" fmla="*/ 0 h 2194559"/>
              <a:gd name="connsiteX2" fmla="*/ 4389120 w 4389120"/>
              <a:gd name="connsiteY2" fmla="*/ 2194559 h 2194559"/>
              <a:gd name="connsiteX3" fmla="*/ 0 w 43891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120" h="2194559">
                <a:moveTo>
                  <a:pt x="0" y="0"/>
                </a:moveTo>
                <a:lnTo>
                  <a:pt x="4389120" y="0"/>
                </a:lnTo>
                <a:lnTo>
                  <a:pt x="43891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600C6AD-400C-F5F8-0A07-09147BFB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924"/>
          <a:stretch>
            <a:fillRect/>
          </a:stretch>
        </p:blipFill>
        <p:spPr>
          <a:xfrm>
            <a:off x="0" y="191268"/>
            <a:ext cx="2916372" cy="4389120"/>
          </a:xfrm>
          <a:custGeom>
            <a:avLst/>
            <a:gdLst>
              <a:gd name="connsiteX0" fmla="*/ 0 w 2916372"/>
              <a:gd name="connsiteY0" fmla="*/ 0 h 4389120"/>
              <a:gd name="connsiteX1" fmla="*/ 2916372 w 2916372"/>
              <a:gd name="connsiteY1" fmla="*/ 0 h 4389120"/>
              <a:gd name="connsiteX2" fmla="*/ 2916372 w 2916372"/>
              <a:gd name="connsiteY2" fmla="*/ 4389120 h 4389120"/>
              <a:gd name="connsiteX3" fmla="*/ 0 w 2916372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2" h="4389120">
                <a:moveTo>
                  <a:pt x="0" y="0"/>
                </a:moveTo>
                <a:lnTo>
                  <a:pt x="2916372" y="0"/>
                </a:lnTo>
                <a:lnTo>
                  <a:pt x="2916372" y="4389120"/>
                </a:lnTo>
                <a:lnTo>
                  <a:pt x="0" y="4389120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01EBB8-0583-30D5-D5C9-6064F992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529" b="23302"/>
          <a:stretch>
            <a:fillRect/>
          </a:stretch>
        </p:blipFill>
        <p:spPr>
          <a:xfrm>
            <a:off x="0" y="3632200"/>
            <a:ext cx="3839210" cy="3261166"/>
          </a:xfrm>
          <a:custGeom>
            <a:avLst/>
            <a:gdLst>
              <a:gd name="connsiteX0" fmla="*/ 0 w 3839210"/>
              <a:gd name="connsiteY0" fmla="*/ 0 h 3261166"/>
              <a:gd name="connsiteX1" fmla="*/ 3839210 w 3839210"/>
              <a:gd name="connsiteY1" fmla="*/ 0 h 3261166"/>
              <a:gd name="connsiteX2" fmla="*/ 3839210 w 3839210"/>
              <a:gd name="connsiteY2" fmla="*/ 3261166 h 3261166"/>
              <a:gd name="connsiteX3" fmla="*/ 0 w 3839210"/>
              <a:gd name="connsiteY3" fmla="*/ 3261166 h 32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210" h="3261166">
                <a:moveTo>
                  <a:pt x="0" y="0"/>
                </a:moveTo>
                <a:lnTo>
                  <a:pt x="3839210" y="0"/>
                </a:lnTo>
                <a:lnTo>
                  <a:pt x="3839210" y="3261166"/>
                </a:lnTo>
                <a:lnTo>
                  <a:pt x="0" y="3261166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425898-E19E-D66B-9FE6-55FE52BA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783E0-630B-D6BD-1914-F6A39C573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0801" y="1140460"/>
            <a:ext cx="8001256" cy="5166360"/>
          </a:xfrm>
        </p:spPr>
        <p:txBody>
          <a:bodyPr anchor="ctr"/>
          <a:lstStyle>
            <a:lvl1pPr>
              <a:lnSpc>
                <a:spcPct val="75000"/>
              </a:lnSpc>
              <a:spcBef>
                <a:spcPts val="600"/>
              </a:spcBef>
              <a:spcAft>
                <a:spcPts val="1200"/>
              </a:spcAft>
              <a:defRPr sz="72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09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Tab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4358" y="2417765"/>
            <a:ext cx="6680202" cy="3967795"/>
          </a:xfrm>
        </p:spPr>
        <p:txBody>
          <a:bodyPr lIns="45720"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740664" indent="-283464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B30A748-E024-5BE9-6F18-C890417076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823200" y="2417763"/>
            <a:ext cx="3838248" cy="3967794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B30A748-E024-5BE9-6F18-C890417076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66724" y="2417763"/>
            <a:ext cx="11094724" cy="39677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1487" y="2392441"/>
            <a:ext cx="697707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05773" y="2392440"/>
            <a:ext cx="3655675" cy="396779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9982B1-35C2-DE4A-CC6C-C7EF3864F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1330D7F-AB80-0985-7B65-80D66CC84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653" b="49194"/>
          <a:stretch>
            <a:fillRect/>
          </a:stretch>
        </p:blipFill>
        <p:spPr>
          <a:xfrm>
            <a:off x="10095411" y="4663440"/>
            <a:ext cx="2121988" cy="2229926"/>
          </a:xfrm>
          <a:custGeom>
            <a:avLst/>
            <a:gdLst>
              <a:gd name="connsiteX0" fmla="*/ 0 w 2121988"/>
              <a:gd name="connsiteY0" fmla="*/ 0 h 2229926"/>
              <a:gd name="connsiteX1" fmla="*/ 2121988 w 2121988"/>
              <a:gd name="connsiteY1" fmla="*/ 0 h 2229926"/>
              <a:gd name="connsiteX2" fmla="*/ 2121988 w 2121988"/>
              <a:gd name="connsiteY2" fmla="*/ 2229926 h 2229926"/>
              <a:gd name="connsiteX3" fmla="*/ 0 w 2121988"/>
              <a:gd name="connsiteY3" fmla="*/ 2229926 h 22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988" h="2229926">
                <a:moveTo>
                  <a:pt x="0" y="0"/>
                </a:moveTo>
                <a:lnTo>
                  <a:pt x="2121988" y="0"/>
                </a:lnTo>
                <a:lnTo>
                  <a:pt x="2121988" y="2229926"/>
                </a:lnTo>
                <a:lnTo>
                  <a:pt x="0" y="2229926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5AA66F-C4B1-E34A-8E6B-F893310B2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0000"/>
          <a:stretch>
            <a:fillRect/>
          </a:stretch>
        </p:blipFill>
        <p:spPr>
          <a:xfrm>
            <a:off x="6228080" y="2"/>
            <a:ext cx="4046220" cy="2194559"/>
          </a:xfrm>
          <a:custGeom>
            <a:avLst/>
            <a:gdLst>
              <a:gd name="connsiteX0" fmla="*/ 0 w 4046220"/>
              <a:gd name="connsiteY0" fmla="*/ 0 h 2194559"/>
              <a:gd name="connsiteX1" fmla="*/ 4046220 w 4046220"/>
              <a:gd name="connsiteY1" fmla="*/ 0 h 2194559"/>
              <a:gd name="connsiteX2" fmla="*/ 4046220 w 4046220"/>
              <a:gd name="connsiteY2" fmla="*/ 2194559 h 2194559"/>
              <a:gd name="connsiteX3" fmla="*/ 0 w 40462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220" h="2194559">
                <a:moveTo>
                  <a:pt x="0" y="0"/>
                </a:moveTo>
                <a:lnTo>
                  <a:pt x="4046220" y="0"/>
                </a:lnTo>
                <a:lnTo>
                  <a:pt x="40462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700ADD-BC9D-410F-D6AC-1D0E4F104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b="30164"/>
          <a:stretch>
            <a:fillRect/>
          </a:stretch>
        </p:blipFill>
        <p:spPr>
          <a:xfrm>
            <a:off x="0" y="3923964"/>
            <a:ext cx="2194560" cy="2969402"/>
          </a:xfrm>
          <a:custGeom>
            <a:avLst/>
            <a:gdLst>
              <a:gd name="connsiteX0" fmla="*/ 0 w 2194560"/>
              <a:gd name="connsiteY0" fmla="*/ 0 h 2969402"/>
              <a:gd name="connsiteX1" fmla="*/ 2194560 w 2194560"/>
              <a:gd name="connsiteY1" fmla="*/ 0 h 2969402"/>
              <a:gd name="connsiteX2" fmla="*/ 2194560 w 2194560"/>
              <a:gd name="connsiteY2" fmla="*/ 2969402 h 2969402"/>
              <a:gd name="connsiteX3" fmla="*/ 0 w 2194560"/>
              <a:gd name="connsiteY3" fmla="*/ 2969402 h 296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0" h="2969402">
                <a:moveTo>
                  <a:pt x="0" y="0"/>
                </a:moveTo>
                <a:lnTo>
                  <a:pt x="2194560" y="0"/>
                </a:lnTo>
                <a:lnTo>
                  <a:pt x="2194560" y="2969402"/>
                </a:lnTo>
                <a:lnTo>
                  <a:pt x="0" y="2969402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091067-F6AB-B1C8-2F06-423B82E6E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07" y="1049447"/>
            <a:ext cx="5910270" cy="5094386"/>
          </a:xfrm>
        </p:spPr>
        <p:txBody>
          <a:bodyPr rIns="0" anchor="ctr"/>
          <a:lstStyle>
            <a:lvl1pPr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4F7BB3-A204-D529-DD36-39D4311F3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55077" y="1049447"/>
            <a:ext cx="4922837" cy="509438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800" b="0"/>
            </a:lvl1pPr>
            <a:lvl2pPr>
              <a:lnSpc>
                <a:spcPct val="100000"/>
              </a:lnSpc>
              <a:spcBef>
                <a:spcPts val="1000"/>
              </a:spcBef>
              <a:defRPr sz="2400" b="0"/>
            </a:lvl2pPr>
            <a:lvl3pPr>
              <a:lnSpc>
                <a:spcPct val="100000"/>
              </a:lnSpc>
              <a:spcBef>
                <a:spcPts val="1000"/>
              </a:spcBef>
              <a:defRPr sz="2000" b="0"/>
            </a:lvl3pPr>
            <a:lvl4pPr>
              <a:lnSpc>
                <a:spcPct val="100000"/>
              </a:lnSpc>
              <a:spcBef>
                <a:spcPts val="1000"/>
              </a:spcBef>
              <a:defRPr sz="1800" b="0"/>
            </a:lvl4pPr>
            <a:lvl5pPr>
              <a:lnSpc>
                <a:spcPct val="100000"/>
              </a:lnSpc>
              <a:spcBef>
                <a:spcPts val="1000"/>
              </a:spcBef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33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5011113" cy="5048974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0317" y="1091885"/>
            <a:ext cx="5130734" cy="5048973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800" b="0"/>
            </a:lvl1pPr>
            <a:lvl2pPr marL="8001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400" b="0"/>
            </a:lvl2pPr>
            <a:lvl3pPr marL="12573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000" b="0"/>
            </a:lvl3pPr>
            <a:lvl4pPr marL="17145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800" b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7472374" cy="1913892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6723" y="3152220"/>
            <a:ext cx="6977077" cy="326401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800" b="0"/>
            </a:lvl1pPr>
            <a:lvl2pPr marL="4572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400" b="0"/>
            </a:lvl2pPr>
            <a:lvl3pPr marL="9144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000" b="0"/>
            </a:lvl3pPr>
            <a:lvl4pPr marL="13716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1800" b="0"/>
            </a:lvl4pPr>
            <a:lvl5pPr marL="18288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D50F62-7F43-2FBB-55E3-23F629397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39100" y="1096963"/>
            <a:ext cx="4152900" cy="57610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464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18A9A4E-F149-44F8-9FAE-8ABA2BD26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000"/>
          <a:stretch>
            <a:fillRect/>
          </a:stretch>
        </p:blipFill>
        <p:spPr>
          <a:xfrm flipV="1">
            <a:off x="1881504" y="4663441"/>
            <a:ext cx="4389120" cy="2194559"/>
          </a:xfrm>
          <a:custGeom>
            <a:avLst/>
            <a:gdLst>
              <a:gd name="connsiteX0" fmla="*/ 0 w 4389120"/>
              <a:gd name="connsiteY0" fmla="*/ 0 h 2194559"/>
              <a:gd name="connsiteX1" fmla="*/ 4389120 w 4389120"/>
              <a:gd name="connsiteY1" fmla="*/ 0 h 2194559"/>
              <a:gd name="connsiteX2" fmla="*/ 4389120 w 4389120"/>
              <a:gd name="connsiteY2" fmla="*/ 2194559 h 2194559"/>
              <a:gd name="connsiteX3" fmla="*/ 0 w 43891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120" h="2194559">
                <a:moveTo>
                  <a:pt x="0" y="0"/>
                </a:moveTo>
                <a:lnTo>
                  <a:pt x="4389120" y="0"/>
                </a:lnTo>
                <a:lnTo>
                  <a:pt x="43891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44170C3-9FB6-324B-DD88-972B181F5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956" r="-1"/>
          <a:stretch/>
        </p:blipFill>
        <p:spPr>
          <a:xfrm flipH="1">
            <a:off x="10185174" y="1234440"/>
            <a:ext cx="2024907" cy="4389120"/>
          </a:xfrm>
          <a:custGeom>
            <a:avLst/>
            <a:gdLst>
              <a:gd name="connsiteX0" fmla="*/ 0 w 2916372"/>
              <a:gd name="connsiteY0" fmla="*/ 0 h 4389120"/>
              <a:gd name="connsiteX1" fmla="*/ 2916372 w 2916372"/>
              <a:gd name="connsiteY1" fmla="*/ 0 h 4389120"/>
              <a:gd name="connsiteX2" fmla="*/ 2916372 w 2916372"/>
              <a:gd name="connsiteY2" fmla="*/ 4389120 h 4389120"/>
              <a:gd name="connsiteX3" fmla="*/ 0 w 2916372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2" h="4389120">
                <a:moveTo>
                  <a:pt x="0" y="0"/>
                </a:moveTo>
                <a:lnTo>
                  <a:pt x="2916372" y="0"/>
                </a:lnTo>
                <a:lnTo>
                  <a:pt x="2916372" y="4389120"/>
                </a:lnTo>
                <a:lnTo>
                  <a:pt x="0" y="438912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091CD0-1D83-5BBE-A26C-2D7EAF85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529" t="-1" b="51667"/>
          <a:stretch/>
        </p:blipFill>
        <p:spPr>
          <a:xfrm flipV="1">
            <a:off x="0" y="-1"/>
            <a:ext cx="3839210" cy="2055127"/>
          </a:xfrm>
          <a:custGeom>
            <a:avLst/>
            <a:gdLst>
              <a:gd name="connsiteX0" fmla="*/ 0 w 3839210"/>
              <a:gd name="connsiteY0" fmla="*/ 0 h 3261166"/>
              <a:gd name="connsiteX1" fmla="*/ 3839210 w 3839210"/>
              <a:gd name="connsiteY1" fmla="*/ 0 h 3261166"/>
              <a:gd name="connsiteX2" fmla="*/ 3839210 w 3839210"/>
              <a:gd name="connsiteY2" fmla="*/ 3261166 h 3261166"/>
              <a:gd name="connsiteX3" fmla="*/ 0 w 3839210"/>
              <a:gd name="connsiteY3" fmla="*/ 3261166 h 32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210" h="3261166">
                <a:moveTo>
                  <a:pt x="0" y="0"/>
                </a:moveTo>
                <a:lnTo>
                  <a:pt x="3839210" y="0"/>
                </a:lnTo>
                <a:lnTo>
                  <a:pt x="3839210" y="3261166"/>
                </a:lnTo>
                <a:lnTo>
                  <a:pt x="0" y="3261166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5" y="1097237"/>
            <a:ext cx="11076631" cy="2885630"/>
          </a:xfrm>
        </p:spPr>
        <p:txBody>
          <a:bodyPr lIns="0" rIns="0"/>
          <a:lstStyle>
            <a:lvl1pPr>
              <a:defRPr sz="72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05300" y="4059067"/>
            <a:ext cx="7338056" cy="26922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800" b="0"/>
            </a:lvl1pPr>
            <a:lvl2pPr marL="4572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400" b="0"/>
            </a:lvl2pPr>
            <a:lvl3pPr marL="9144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000" b="0"/>
            </a:lvl3pPr>
            <a:lvl4pPr marL="13716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800" b="0"/>
            </a:lvl4pPr>
            <a:lvl5pPr marL="18288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5011113" cy="5048974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0316" y="1091885"/>
            <a:ext cx="5273043" cy="5056747"/>
          </a:xfrm>
        </p:spPr>
        <p:txBody>
          <a:bodyPr>
            <a:normAutofit/>
          </a:bodyPr>
          <a:lstStyle>
            <a:lvl1pPr marL="347472" indent="-34747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800" b="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400" b="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1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65" y="3870960"/>
            <a:ext cx="11533835" cy="2941320"/>
          </a:xfrm>
        </p:spPr>
        <p:txBody>
          <a:bodyPr lIns="0" tIns="0" rIns="0" bIns="0" anchor="ctr"/>
          <a:lstStyle>
            <a:lvl1pPr>
              <a:lnSpc>
                <a:spcPct val="75000"/>
              </a:lnSpc>
              <a:spcBef>
                <a:spcPts val="1000"/>
              </a:spcBef>
              <a:spcAft>
                <a:spcPts val="600"/>
              </a:spcAft>
              <a:defRPr sz="7200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506222-0BCA-9701-399C-0CF92FA23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112500" cy="3771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9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+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0DABCC-5F7F-4B44-B780-46F5D46079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3638"/>
            <a:ext cx="5821363" cy="39671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57926" y="2433005"/>
            <a:ext cx="530352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726" y="2392441"/>
            <a:ext cx="530352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67472" y="2392441"/>
            <a:ext cx="5303523" cy="39677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1487" y="2392441"/>
            <a:ext cx="345663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01538" y="2392441"/>
            <a:ext cx="6969458" cy="39677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806" y="1432518"/>
            <a:ext cx="7958331" cy="2237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808" y="3696004"/>
            <a:ext cx="7796540" cy="23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88E8CDA-4B53-1285-4909-D3A5FB6B3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671" y="459077"/>
            <a:ext cx="2267211" cy="480363"/>
          </a:xfrm>
          <a:prstGeom prst="rect">
            <a:avLst/>
          </a:prstGeom>
        </p:spPr>
        <p:txBody>
          <a:bodyPr vert="horz" lIns="0" tIns="0" rIns="91440" bIns="18288" rtlCol="0" anchor="ctr"/>
          <a:lstStyle>
            <a:lvl1pPr algn="l">
              <a:defRPr sz="1200" b="1" i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0A2341-0273-5256-69F5-7D63AFB9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9025" y="459081"/>
            <a:ext cx="789138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000" b="1" i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6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7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 cap="none" spc="-300">
          <a:solidFill>
            <a:schemeClr val="bg1"/>
          </a:solidFill>
          <a:effectLst/>
          <a:latin typeface="+mj-lt"/>
          <a:ea typeface="+mj-ea"/>
          <a:cs typeface="Kalinga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20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8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6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4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culture.ru/themes/491/priyut-spokoistviya-trudov-i-vdokhnovenya-5-pushkinskikh-mest-v-rossii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culture.ru/materials/177835/romanticheskaya-perepiska-pushkina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i7qasaet20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y2okh4b220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BDD8-0A72-E913-2448-3BA8443C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9" y="1012640"/>
            <a:ext cx="12555793" cy="2821940"/>
          </a:xfrm>
        </p:spPr>
        <p:txBody>
          <a:bodyPr/>
          <a:lstStyle/>
          <a:p>
            <a: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  <a:t>АЛЕКСАНДР СЕРГЕЕВИЧ</a:t>
            </a:r>
            <a:b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</a:br>
            <a: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  <a:t>ПУШКИН</a:t>
            </a:r>
            <a:b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</a:br>
            <a:b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</a:br>
            <a:endParaRPr lang="en-US" sz="32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r="14195"/>
          <a:stretch/>
        </p:blipFill>
        <p:spPr>
          <a:xfrm>
            <a:off x="6695768" y="2212259"/>
            <a:ext cx="4682736" cy="4375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259" y="3077497"/>
            <a:ext cx="602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Century Gothic" panose="020B0502020202020204" pitchFamily="34" charset="0"/>
              </a:rPr>
              <a:t>Секрет успеха великого поэта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794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5" cy="6858000"/>
          </a:xfrm>
        </p:spPr>
      </p:pic>
    </p:spTree>
    <p:extLst>
      <p:ext uri="{BB962C8B-B14F-4D97-AF65-F5344CB8AC3E}">
        <p14:creationId xmlns:p14="http://schemas.microsoft.com/office/powerpoint/2010/main" val="265347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1109" y="2572509"/>
            <a:ext cx="7331771" cy="8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663300"/>
                </a:solidFill>
                <a:latin typeface="Century Gothic" panose="020B0502020202020204" pitchFamily="34" charset="0"/>
              </a:rPr>
              <a:t>ФАНТАСТИШ!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663300"/>
                </a:solidFill>
                <a:latin typeface="Century Gothic" panose="020B0502020202020204" pitchFamily="34" charset="0"/>
              </a:rPr>
              <a:t>Или как там на французском…</a:t>
            </a:r>
            <a:endParaRPr lang="en-US" sz="32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5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1109" y="2253533"/>
            <a:ext cx="7331771" cy="8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663300"/>
                </a:solidFill>
                <a:latin typeface="Century Gothic" panose="020B0502020202020204" pitchFamily="34" charset="0"/>
              </a:rPr>
              <a:t>А что вы скажете на это задание?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663300"/>
                </a:solidFill>
                <a:latin typeface="Century Gothic" panose="020B0502020202020204" pitchFamily="34" charset="0"/>
              </a:rPr>
              <a:t>Попробуйте соотнести сказку с соответствующим предметом</a:t>
            </a:r>
            <a:endParaRPr lang="en-US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7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2"/>
          </a:xfrm>
        </p:spPr>
      </p:pic>
    </p:spTree>
    <p:extLst>
      <p:ext uri="{BB962C8B-B14F-4D97-AF65-F5344CB8AC3E}">
        <p14:creationId xmlns:p14="http://schemas.microsoft.com/office/powerpoint/2010/main" val="408685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1109" y="1806966"/>
            <a:ext cx="7331771" cy="8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663300"/>
                </a:solidFill>
                <a:latin typeface="Century Gothic" panose="020B0502020202020204" pitchFamily="34" charset="0"/>
              </a:rPr>
              <a:t>Ну ведь это просто гениально!</a:t>
            </a:r>
          </a:p>
          <a:p>
            <a:pPr marL="0" indent="0">
              <a:buNone/>
            </a:pPr>
            <a:endParaRPr lang="ru-RU" sz="40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663300"/>
                </a:solidFill>
                <a:latin typeface="Century Gothic" panose="020B0502020202020204" pitchFamily="34" charset="0"/>
              </a:rPr>
              <a:t>Расслабляемся, выдыхаем и продолжаем слушать </a:t>
            </a:r>
            <a:endParaRPr lang="en-US" sz="18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7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CC0E3D-0797-E09E-C1E6-507D0115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77" y="5011504"/>
            <a:ext cx="10776154" cy="1202484"/>
          </a:xfrm>
        </p:spPr>
        <p:txBody>
          <a:bodyPr/>
          <a:lstStyle/>
          <a:p>
            <a:r>
              <a:rPr lang="ru-RU" sz="6000" dirty="0">
                <a:solidFill>
                  <a:srgbClr val="663300"/>
                </a:solidFill>
                <a:latin typeface="Bookman Old Style" panose="02050604050505020204" pitchFamily="18" charset="0"/>
              </a:rPr>
              <a:t>ДРУЖБА И ДЕКАБРИСТЫ</a:t>
            </a:r>
            <a:endParaRPr lang="en-US" sz="60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9" b="16005"/>
          <a:stretch/>
        </p:blipFill>
        <p:spPr>
          <a:xfrm>
            <a:off x="580104" y="245807"/>
            <a:ext cx="11112500" cy="4483509"/>
          </a:xfrm>
        </p:spPr>
      </p:pic>
    </p:spTree>
    <p:extLst>
      <p:ext uri="{BB962C8B-B14F-4D97-AF65-F5344CB8AC3E}">
        <p14:creationId xmlns:p14="http://schemas.microsoft.com/office/powerpoint/2010/main" val="373441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7CC66-6AE4-881A-4115-D7B034F2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A900-8D94-9E4E-5CA6-C56AE005D7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6498" y="1170040"/>
            <a:ext cx="5968181" cy="5093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Конечно, как мы могли забыть ваших друзей? И не только лицейских.</a:t>
            </a:r>
          </a:p>
          <a:p>
            <a:pPr marL="0" indent="0">
              <a:buNone/>
            </a:pPr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В России становится неспокойно. Многие ваши друзья – декабристы.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Стоит залечь на дно, но вы сами, будучи свободолюбивой и пылкой личностью, принимаете участие в их тайном обществе.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 Вас даже принимают в масонскую ложу «Овидий».</a:t>
            </a:r>
            <a:endParaRPr lang="en-US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r="4144"/>
          <a:stretch>
            <a:fillRect/>
          </a:stretch>
        </p:blipFill>
        <p:spPr>
          <a:xfrm>
            <a:off x="334297" y="1278194"/>
            <a:ext cx="5583530" cy="3805083"/>
          </a:xfrm>
        </p:spPr>
      </p:pic>
    </p:spTree>
    <p:extLst>
      <p:ext uri="{BB962C8B-B14F-4D97-AF65-F5344CB8AC3E}">
        <p14:creationId xmlns:p14="http://schemas.microsoft.com/office/powerpoint/2010/main" val="349015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F52AC-D1B7-3CAE-FDB8-D58E1348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6" y="1097238"/>
            <a:ext cx="11094723" cy="1207457"/>
          </a:xfrm>
        </p:spPr>
        <p:txBody>
          <a:bodyPr/>
          <a:lstStyle/>
          <a:p>
            <a: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  <a:t>СЛУЖБА И ССЫЛКА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E51C-6FA8-41D1-2CB1-6C6F1121D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D0977-676F-26C4-0E60-0FFAF54E8B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497" y="2304695"/>
            <a:ext cx="6969800" cy="455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 1823 году случается служба у Воронцова в Одессе, но отношения с графом не складываются. 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Полиция вскрыла ваше письмо к Кюхельбекеру, в котором вы пишите об увлечении «атеистическими учениями». 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За такие высказывания, естественно, по голове не погладят… А вот в ссылку в </a:t>
            </a: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  <a:hlinkClick r:id="rId2"/>
              </a:rPr>
              <a:t>Михайловское</a:t>
            </a: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 – запросто!</a:t>
            </a:r>
            <a:endParaRPr lang="en-US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0" y="2304695"/>
            <a:ext cx="2476943" cy="4403455"/>
          </a:xfrm>
        </p:spPr>
      </p:pic>
    </p:spTree>
    <p:extLst>
      <p:ext uri="{BB962C8B-B14F-4D97-AF65-F5344CB8AC3E}">
        <p14:creationId xmlns:p14="http://schemas.microsoft.com/office/powerpoint/2010/main" val="407212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B83C3-C7EF-4E6F-0F98-80C4061F7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749A-73BD-9428-B01A-287E90D1BC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538" y="1326384"/>
            <a:ext cx="6680202" cy="3967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Но в этом есть и свои плюсы!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Михайловское становится вашей поэтической родиной.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Здесь вы пишете около 100 своих произведений.</a:t>
            </a:r>
          </a:p>
          <a:p>
            <a:pPr marL="0" indent="0">
              <a:buNone/>
            </a:pPr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И что вы думаете, все стало прекрасно?</a:t>
            </a:r>
            <a:endParaRPr lang="en-US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94" y="1326384"/>
            <a:ext cx="4848020" cy="48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0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B83C3-C7EF-4E6F-0F98-80C4061F7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749A-73BD-9428-B01A-287E90D1BC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8214" y="1326384"/>
            <a:ext cx="6209567" cy="5339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В 1825 году происходит восстание декабристов.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Об этом вы узнаете будучи в ссылке.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Следствие поэтому делу не сулило ничего хорошего: ваши стихи нашли у всех арестованных.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Приходится дать расписку, что в тайных обществах вы не состояли, об их существовании не знали. </a:t>
            </a:r>
            <a:endParaRPr lang="en-US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731" b="181"/>
          <a:stretch/>
        </p:blipFill>
        <p:spPr>
          <a:xfrm>
            <a:off x="6797318" y="1326384"/>
            <a:ext cx="5079634" cy="44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4B515DA-B5BA-1D54-0138-5A9DBF40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6" y="1097238"/>
            <a:ext cx="5011113" cy="5048974"/>
          </a:xfrm>
        </p:spPr>
        <p:txBody>
          <a:bodyPr/>
          <a:lstStyle/>
          <a:p>
            <a:r>
              <a:rPr lang="ru-RU" dirty="0">
                <a:solidFill>
                  <a:srgbClr val="663300"/>
                </a:solidFill>
                <a:latin typeface="Bookman Old Style" panose="02050604050505020204" pitchFamily="18" charset="0"/>
              </a:rPr>
              <a:t>ДЕТСТВО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10E8-1DAC-D1A8-367B-24A839DD6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E1C258-AF5E-ED50-CD59-2A56B80D36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0155" y="1897626"/>
            <a:ext cx="6774425" cy="504897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26 мая 1799 года на свет появляетесь ВЫ.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Вы, Саша, второй ребенок в семье, у вас есть сестра Ольга и скоро появится брат Лев.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Вашего отца зовут Сергей Львович, а матушку Надежда Осиповна.</a:t>
            </a:r>
          </a:p>
          <a:p>
            <a:pPr marL="0" indent="0">
              <a:buNone/>
            </a:pPr>
            <a:endParaRPr lang="ru-RU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2607" r="52004" b="3204"/>
          <a:stretch/>
        </p:blipFill>
        <p:spPr>
          <a:xfrm>
            <a:off x="566726" y="1897626"/>
            <a:ext cx="3637935" cy="43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88F48-F416-610F-CCB3-B6671178C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B114D-3819-F42C-85CA-B1A0D7AAC8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4170" y="1088146"/>
            <a:ext cx="11797830" cy="5001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20 сентября 1826 года  вас вызывают на аудиенцию к царю Николаю I.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После жестокой расправы с декабристами император хотел расположить к себе общество, поэтому вернул из ссылки всем известного поэта.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Вы думаете, что вот она, свобода, но вас делают поэтом при дворе.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t="17914" r="14274" b="17970"/>
          <a:stretch/>
        </p:blipFill>
        <p:spPr>
          <a:xfrm>
            <a:off x="3299675" y="3972232"/>
            <a:ext cx="5376375" cy="2718619"/>
          </a:xfrm>
        </p:spPr>
      </p:pic>
    </p:spTree>
    <p:extLst>
      <p:ext uri="{BB962C8B-B14F-4D97-AF65-F5344CB8AC3E}">
        <p14:creationId xmlns:p14="http://schemas.microsoft.com/office/powerpoint/2010/main" val="392230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60B-8B19-52A7-BC83-3566A4C8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0" y="285135"/>
            <a:ext cx="7784793" cy="1906130"/>
          </a:xfrm>
        </p:spPr>
        <p:txBody>
          <a:bodyPr/>
          <a:lstStyle/>
          <a:p>
            <a: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  <a:t>ЛИЧНАЯ ЖИЗНЬ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562B-F0B2-3D1D-DD60-885359F1E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000" y="1629549"/>
            <a:ext cx="6683581" cy="510554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В 1829году на одном из балов вы знакомитесь с </a:t>
            </a: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  <a:hlinkClick r:id="rId2"/>
              </a:rPr>
              <a:t>Натальей Гончаровой.</a:t>
            </a:r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Она, конечно, хороша!</a:t>
            </a: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Настолько, что через несколько месяцев вы делаете ей предложение.</a:t>
            </a:r>
          </a:p>
          <a:p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Однако и в любви возникают какие-то сложности… Может, стоило начать играть в карты?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23" y="2109510"/>
            <a:ext cx="4798209" cy="41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1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562B-F0B2-3D1D-DD60-885359F1E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007" y="953729"/>
            <a:ext cx="6683581" cy="42082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18 февраля 1831 года вы повели под венец Наталью Гончарову.</a:t>
            </a:r>
          </a:p>
          <a:p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Только когда вы менялись кольцами, ваше кольцо выпало из руки, и в то же время погасла свеча. </a:t>
            </a: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Дурной знак, впрочем, вы и сами это знаете лучше меня.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6" b="-1086"/>
          <a:stretch/>
        </p:blipFill>
        <p:spPr>
          <a:xfrm>
            <a:off x="6766215" y="953729"/>
            <a:ext cx="4919368" cy="48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5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562B-F0B2-3D1D-DD60-885359F1E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03563" y="994287"/>
            <a:ext cx="6790114" cy="518405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Кого пришлось содержать после свадьбы?</a:t>
            </a:r>
          </a:p>
          <a:p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Да так, по мелочи: жену, детей, двух Наташиных сестер, ее родителей, своих сестру и брата.</a:t>
            </a: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В принципе, можно еще собачку завести.</a:t>
            </a:r>
          </a:p>
          <a:p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Так что уже в 1836 году ваш общий долг правительству составлял около 45000 рублей.</a:t>
            </a:r>
          </a:p>
          <a:p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На наши деньги можно и телевизор купить.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0" y="1258529"/>
            <a:ext cx="4811502" cy="46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1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562B-F0B2-3D1D-DD60-885359F1E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82762" y="2064773"/>
            <a:ext cx="7600336" cy="228477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663300"/>
                </a:solidFill>
                <a:latin typeface="Century Gothic" panose="020B0502020202020204" pitchFamily="34" charset="0"/>
              </a:rPr>
              <a:t>Устали слушать?</a:t>
            </a:r>
          </a:p>
          <a:p>
            <a:r>
              <a:rPr lang="ru-RU" sz="4400" dirty="0">
                <a:solidFill>
                  <a:srgbClr val="663300"/>
                </a:solidFill>
                <a:latin typeface="Century Gothic" panose="020B0502020202020204" pitchFamily="34" charset="0"/>
              </a:rPr>
              <a:t>Тогда давайте </a:t>
            </a:r>
            <a:r>
              <a:rPr lang="ru-RU" sz="4400" dirty="0">
                <a:solidFill>
                  <a:srgbClr val="663300"/>
                </a:solidFill>
                <a:latin typeface="Century Gothic" panose="020B0502020202020204" pitchFamily="34" charset="0"/>
                <a:hlinkClick r:id="rId2"/>
              </a:rPr>
              <a:t>поиграем</a:t>
            </a:r>
            <a:r>
              <a:rPr lang="ru-RU" sz="4400" dirty="0">
                <a:solidFill>
                  <a:srgbClr val="663300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17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562B-F0B2-3D1D-DD60-885359F1E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614" y="2261418"/>
            <a:ext cx="8455742" cy="1956621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>
                <a:solidFill>
                  <a:srgbClr val="663300"/>
                </a:solidFill>
                <a:latin typeface="Century Gothic" panose="020B0502020202020204" pitchFamily="34" charset="0"/>
              </a:rPr>
              <a:t>А вы не промах!</a:t>
            </a:r>
          </a:p>
          <a:p>
            <a:r>
              <a:rPr lang="ru-RU" sz="4400" dirty="0">
                <a:solidFill>
                  <a:srgbClr val="663300"/>
                </a:solidFill>
                <a:latin typeface="Century Gothic" panose="020B0502020202020204" pitchFamily="34" charset="0"/>
              </a:rPr>
              <a:t>Но посмотрим, как вы справитесь с таким </a:t>
            </a:r>
            <a:r>
              <a:rPr lang="ru-RU" sz="4400" dirty="0">
                <a:solidFill>
                  <a:srgbClr val="663300"/>
                </a:solidFill>
                <a:latin typeface="Century Gothic" panose="020B0502020202020204" pitchFamily="34" charset="0"/>
                <a:hlinkClick r:id="rId2"/>
              </a:rPr>
              <a:t>заданием</a:t>
            </a:r>
            <a:endParaRPr lang="ru-RU" sz="4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0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F52AC-D1B7-3CAE-FDB8-D58E1348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6" y="1097238"/>
            <a:ext cx="11094723" cy="1207457"/>
          </a:xfrm>
        </p:spPr>
        <p:txBody>
          <a:bodyPr/>
          <a:lstStyle/>
          <a:p>
            <a: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  <a:t>СМЕРТЬ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E51C-6FA8-41D1-2CB1-6C6F1121D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D0977-676F-26C4-0E60-0FFAF54E8B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3051" y="2304695"/>
            <a:ext cx="11443477" cy="455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Думали на это все?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Ага, а Дантеса мы из истории выкинем. Барон решил приударить за вашей супругой.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Так еще и анонимные письма вам писал, 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заносившие вас в орден «рогоносцев»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Терпеть такое унижение мы, конечно же,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не станем!</a:t>
            </a:r>
            <a:endParaRPr lang="en-US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21" y="3440804"/>
            <a:ext cx="5222128" cy="3261868"/>
          </a:xfrm>
        </p:spPr>
      </p:pic>
    </p:spTree>
    <p:extLst>
      <p:ext uri="{BB962C8B-B14F-4D97-AF65-F5344CB8AC3E}">
        <p14:creationId xmlns:p14="http://schemas.microsoft.com/office/powerpoint/2010/main" val="251914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E51C-6FA8-41D1-2CB1-6C6F1121D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D0977-676F-26C4-0E60-0FFAF54E8B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878" y="1164151"/>
            <a:ext cx="7156614" cy="5413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Вы были смертельно ранены выстрелом противника, упали и несколько мгновений лежали без чувств в снегу.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Но, поднявшись, потребовали, чтоб противник, подбежавший к вам, возвратился опять на свое место, и, собрав все силы, послали ему выстрел. 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Известно, что вы радостно воскликнули при виде упавшего соперника, легко пораженного вами в руку. </a:t>
            </a:r>
          </a:p>
          <a:p>
            <a:pPr marL="0" indent="0">
              <a:buNone/>
            </a:pP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Но радость была напрасна.</a:t>
            </a:r>
            <a:endParaRPr lang="en-US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9" y="1164151"/>
            <a:ext cx="4129958" cy="4191141"/>
          </a:xfrm>
        </p:spPr>
      </p:pic>
    </p:spTree>
    <p:extLst>
      <p:ext uri="{BB962C8B-B14F-4D97-AF65-F5344CB8AC3E}">
        <p14:creationId xmlns:p14="http://schemas.microsoft.com/office/powerpoint/2010/main" val="831309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E51C-6FA8-41D1-2CB1-6C6F1121D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1338296" y="997689"/>
            <a:ext cx="11119509" cy="1328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Сколько различий сможете найти между двумя этими людьми?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29" y="1765040"/>
            <a:ext cx="5907606" cy="4779643"/>
          </a:xfrm>
        </p:spPr>
      </p:pic>
    </p:spTree>
    <p:extLst>
      <p:ext uri="{BB962C8B-B14F-4D97-AF65-F5344CB8AC3E}">
        <p14:creationId xmlns:p14="http://schemas.microsoft.com/office/powerpoint/2010/main" val="135203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D055C-9390-5B99-3A56-16D5ABAC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66128-22F3-97E1-E322-94B23C649A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904" y="1272992"/>
            <a:ext cx="6977077" cy="46656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До 7 лет вы не представляете собой ничего особенного.</a:t>
            </a:r>
          </a:p>
          <a:p>
            <a:endParaRPr lang="ru-RU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Расстраиваете своих родителей и часто проводите время с бабушкой Марьей Алексеевной.</a:t>
            </a:r>
          </a:p>
          <a:p>
            <a:b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С уроками у вас, кстати, тоже сплошное разочарование </a:t>
            </a: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</a:t>
            </a: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Ну что ж такое!</a:t>
            </a:r>
            <a:endParaRPr lang="ru-RU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r="15439"/>
          <a:stretch>
            <a:fillRect/>
          </a:stretch>
        </p:blipFill>
        <p:spPr>
          <a:xfrm>
            <a:off x="7734299" y="1272992"/>
            <a:ext cx="3710449" cy="5147254"/>
          </a:xfrm>
        </p:spPr>
      </p:pic>
    </p:spTree>
    <p:extLst>
      <p:ext uri="{BB962C8B-B14F-4D97-AF65-F5344CB8AC3E}">
        <p14:creationId xmlns:p14="http://schemas.microsoft.com/office/powerpoint/2010/main" val="250560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D055C-9390-5B99-3A56-16D5ABAC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66128-22F3-97E1-E322-94B23C649A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911" y="1272992"/>
            <a:ext cx="6433844" cy="460149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Но вот АЛЛИЛУЙА!</a:t>
            </a: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Вас спасает чтение, не ожидали?</a:t>
            </a:r>
          </a:p>
          <a:p>
            <a:endParaRPr lang="ru-RU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Вы даже пробуете написать свою первую шуточную поэму.</a:t>
            </a:r>
          </a:p>
          <a:p>
            <a:endParaRPr lang="ru-RU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Но вот опять досада.</a:t>
            </a: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Вашу тетрадку похитила гувернантка и отдала г. </a:t>
            </a:r>
            <a:r>
              <a:rPr lang="ru-RU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Шеделю</a:t>
            </a:r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, а он в свою очередь расхохотался над первыми же стихами.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3298" r="2581" b="3512"/>
          <a:stretch/>
        </p:blipFill>
        <p:spPr>
          <a:xfrm>
            <a:off x="7128387" y="1272992"/>
            <a:ext cx="4721844" cy="46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0B9B3-7B36-9001-3B85-7C6EE22B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09" y="674450"/>
            <a:ext cx="11076631" cy="2885630"/>
          </a:xfrm>
        </p:spPr>
        <p:txBody>
          <a:bodyPr/>
          <a:lstStyle/>
          <a:p>
            <a:r>
              <a:rPr lang="ru-RU" sz="6600" dirty="0">
                <a:solidFill>
                  <a:srgbClr val="663300"/>
                </a:solidFill>
                <a:latin typeface="Bookman Old Style" panose="02050604050505020204" pitchFamily="18" charset="0"/>
              </a:rPr>
              <a:t>ЦАРСКОСЕЛЬСКИЙ ЛИЦЕЙ</a:t>
            </a:r>
            <a:endParaRPr lang="en-US" sz="6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893E5-7DD7-4159-E7B4-1D566F7C92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409" y="2712048"/>
            <a:ext cx="6630488" cy="39050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Но и учеба в лицее у вас, мягко говоря, не блестящая…</a:t>
            </a: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У вас была изумительная память, но абсолютное отсутствие внимания.</a:t>
            </a: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Вами движет желание авторской славы.</a:t>
            </a:r>
          </a:p>
          <a:p>
            <a:r>
              <a:rPr lang="ru-RU" dirty="0">
                <a:solidFill>
                  <a:srgbClr val="663300"/>
                </a:solidFill>
                <a:latin typeface="Century Gothic" panose="020B0502020202020204" pitchFamily="34" charset="0"/>
              </a:rPr>
              <a:t>Ваши эпиграммы приносят вам как небольшую известность, так и проблемы.</a:t>
            </a:r>
            <a:endParaRPr lang="en-US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r="24590" b="2136"/>
          <a:stretch/>
        </p:blipFill>
        <p:spPr>
          <a:xfrm>
            <a:off x="7226709" y="2132256"/>
            <a:ext cx="4594075" cy="44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0316" y="1091885"/>
            <a:ext cx="5273043" cy="5056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Однако эпиграммы – не ваш потолок.</a:t>
            </a:r>
          </a:p>
          <a:p>
            <a:pPr marL="0" indent="0">
              <a:buNone/>
            </a:pPr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Вы начинаете писать свои первые стихи, которые замечает сам Державин.</a:t>
            </a:r>
          </a:p>
          <a:p>
            <a:pPr marL="0" indent="0">
              <a:buNone/>
            </a:pPr>
            <a:endParaRPr lang="ru-RU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Браво, Александр!</a:t>
            </a:r>
            <a:endParaRPr lang="en-US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r="23240" b="1604"/>
          <a:stretch/>
        </p:blipFill>
        <p:spPr>
          <a:xfrm>
            <a:off x="805258" y="1091885"/>
            <a:ext cx="4586222" cy="46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607" y="2065279"/>
            <a:ext cx="6164826" cy="3194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А сейчас проверим вашу память!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По цепочке называйте героев произведений А.С. Пушкина.</a:t>
            </a:r>
            <a:endParaRPr lang="en-US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4" b="9964"/>
          <a:stretch/>
        </p:blipFill>
        <p:spPr>
          <a:xfrm>
            <a:off x="7074154" y="1031656"/>
            <a:ext cx="3724707" cy="52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57833" y="1510739"/>
            <a:ext cx="6164826" cy="95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Century Gothic" panose="020B0502020202020204" pitchFamily="34" charset="0"/>
              </a:rPr>
              <a:t>Отлично, эти аплодисменты вам!</a:t>
            </a:r>
            <a:endParaRPr lang="en-US" sz="24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4" y="2463963"/>
            <a:ext cx="5142798" cy="38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1109" y="2965913"/>
            <a:ext cx="7331771" cy="8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663300"/>
                </a:solidFill>
                <a:latin typeface="Century Gothic" panose="020B0502020202020204" pitchFamily="34" charset="0"/>
              </a:rPr>
              <a:t>NEXT LEVEL</a:t>
            </a:r>
            <a:endParaRPr lang="ru-RU" sz="54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663300"/>
                </a:solidFill>
                <a:latin typeface="Century Gothic" panose="020B0502020202020204" pitchFamily="34" charset="0"/>
              </a:rPr>
              <a:t>Найдите лишних персонажей</a:t>
            </a:r>
            <a:endParaRPr lang="en-US" sz="3200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5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TM45439525">
      <a:dk1>
        <a:srgbClr val="000000"/>
      </a:dk1>
      <a:lt1>
        <a:srgbClr val="FFFFFF"/>
      </a:lt1>
      <a:dk2>
        <a:srgbClr val="1F2D29"/>
      </a:dk2>
      <a:lt2>
        <a:srgbClr val="E6B32E"/>
      </a:lt2>
      <a:accent1>
        <a:srgbClr val="9F9CD8"/>
      </a:accent1>
      <a:accent2>
        <a:srgbClr val="ED95A2"/>
      </a:accent2>
      <a:accent3>
        <a:srgbClr val="8BB9E1"/>
      </a:accent3>
      <a:accent4>
        <a:srgbClr val="C33F51"/>
      </a:accent4>
      <a:accent5>
        <a:srgbClr val="004048"/>
      </a:accent5>
      <a:accent6>
        <a:srgbClr val="8EC0C1"/>
      </a:accent6>
      <a:hlink>
        <a:srgbClr val="6D9D9B"/>
      </a:hlink>
      <a:folHlink>
        <a:srgbClr val="6D8583"/>
      </a:folHlink>
    </a:clrScheme>
    <a:fontScheme name="Custom 116">
      <a:majorFont>
        <a:latin typeface="Kalinga"/>
        <a:ea typeface=""/>
        <a:cs typeface=""/>
      </a:majorFont>
      <a:minorFont>
        <a:latin typeface="Kalinga"/>
        <a:ea typeface=""/>
        <a:cs typeface="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439525_Win32_SL_V9" id="{1C1685F1-2AF6-4AF8-B809-5763D0E52941}" vid="{50BDB98F-F06A-48E8-BE85-F709AAFF0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4AB7AA-D5F0-4687-88B1-6639480A31D2}">
  <ds:schemaRefs>
    <ds:schemaRef ds:uri="http://purl.org/dc/terms/"/>
    <ds:schemaRef ds:uri="230e9df3-be65-4c73-a93b-d1236ebd677e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FDAA3C-64F6-49B0-A318-A9CB7B15C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92A700-1F12-4B49-8B92-E46F65D7C5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827</Words>
  <Application>Microsoft Office PowerPoint</Application>
  <PresentationFormat>Широкоэкранный</PresentationFormat>
  <Paragraphs>117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Bookman Old Style</vt:lpstr>
      <vt:lpstr>Calibri</vt:lpstr>
      <vt:lpstr>Century Gothic</vt:lpstr>
      <vt:lpstr>Kalinga</vt:lpstr>
      <vt:lpstr>Wingdings</vt:lpstr>
      <vt:lpstr>Madison</vt:lpstr>
      <vt:lpstr>АЛЕКСАНДР СЕРГЕЕВИЧ ПУШКИН  </vt:lpstr>
      <vt:lpstr>ДЕТСТВО</vt:lpstr>
      <vt:lpstr>Презентация PowerPoint</vt:lpstr>
      <vt:lpstr>Презентация PowerPoint</vt:lpstr>
      <vt:lpstr>ЦАРСКОСЕЛЬСКИЙ ЛИЦЕЙ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ДРУЖБА И ДЕКАБРИСТЫ</vt:lpstr>
      <vt:lpstr>Презентация PowerPoint</vt:lpstr>
      <vt:lpstr>СЛУЖБА И ССЫЛКА</vt:lpstr>
      <vt:lpstr>Презентация PowerPoint</vt:lpstr>
      <vt:lpstr>Презентация PowerPoint</vt:lpstr>
      <vt:lpstr>Презентация PowerPoint</vt:lpstr>
      <vt:lpstr>ЛИЧНАЯ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СМЕРТЬ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launch strategy</dc:title>
  <dc:creator>lizas</dc:creator>
  <cp:lastModifiedBy>Сергей Демченков</cp:lastModifiedBy>
  <cp:revision>14</cp:revision>
  <dcterms:created xsi:type="dcterms:W3CDTF">2024-01-29T19:41:45Z</dcterms:created>
  <dcterms:modified xsi:type="dcterms:W3CDTF">2024-10-26T21:24:24Z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