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Freeform: Shape 27"/>
          <p:cNvSpPr/>
          <p:nvPr/>
        </p:nvSpPr>
        <p:spPr bwMode="auto"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2241623-A064-4BED-B073-BA4D61433402}" type="datetime1">
              <a:rPr lang="en-US"/>
              <a:t>10/27/2024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 bwMode="auto">
          <a:xfrm>
            <a:off x="4654295" y="6170490"/>
            <a:ext cx="5588349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 bwMode="auto"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4" name="Freeform: Shape 3"/>
          <p:cNvSpPr/>
          <p:nvPr/>
        </p:nvSpPr>
        <p:spPr bwMode="auto"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/>
          <p:cNvSpPr/>
          <p:nvPr/>
        </p:nvSpPr>
        <p:spPr bwMode="auto">
          <a:xfrm>
            <a:off x="115540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/>
          <p:cNvSpPr/>
          <p:nvPr/>
        </p:nvSpPr>
        <p:spPr bwMode="auto"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86ED0C-1DA7-41F0-94CF-6218B1FEDFF1}" type="datetime1">
              <a:rPr lang="en-US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277965" y="507037"/>
            <a:ext cx="1571626" cy="5339932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933699" y="524373"/>
            <a:ext cx="5959577" cy="5322596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77965" y="6296615"/>
            <a:ext cx="2505996" cy="365125"/>
          </a:xfrm>
        </p:spPr>
        <p:txBody>
          <a:bodyPr/>
          <a:lstStyle/>
          <a:p>
            <a:pPr>
              <a:defRPr/>
            </a:pPr>
            <a:fld id="{EECF02AB-6034-4B88-BC5A-7C17CB0EF809}" type="datetime1">
              <a:rPr lang="en-US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933699" y="6296615"/>
            <a:ext cx="595957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>
            <a:cxnSpLocks/>
          </p:cNvCxnSpPr>
          <p:nvPr/>
        </p:nvCxnSpPr>
        <p:spPr bwMode="auto"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F3E5F3-28EE-488F-BD53-B744C06C3DEC}" type="datetime1">
              <a:rPr lang="en-US"/>
              <a:t>10/27/2024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/>
            <p:cNvSpPr/>
            <p:nvPr/>
          </p:nvSpPr>
          <p:spPr bwMode="auto"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 extrusionOk="0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/>
            <p:cNvSpPr/>
            <p:nvPr/>
          </p:nvSpPr>
          <p:spPr bwMode="auto"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 extrusionOk="0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/>
            <p:cNvSpPr/>
            <p:nvPr/>
          </p:nvSpPr>
          <p:spPr bwMode="auto"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 extrusionOk="0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/>
            <p:cNvSpPr/>
            <p:nvPr/>
          </p:nvSpPr>
          <p:spPr bwMode="auto"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 extrusionOk="0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/>
            <p:cNvSpPr/>
            <p:nvPr/>
          </p:nvSpPr>
          <p:spPr bwMode="auto"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 extrusionOk="0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/>
            <p:cNvSpPr/>
            <p:nvPr/>
          </p:nvSpPr>
          <p:spPr bwMode="auto">
            <a:xfrm flipH="1">
              <a:off x="8319994" y="0"/>
              <a:ext cx="3872005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 extrusionOk="0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 bwMode="auto"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 extrusionOk="0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 bwMode="auto">
            <a:xfrm flipH="1">
              <a:off x="8243247" y="9274"/>
              <a:ext cx="3948447" cy="3411459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 extrusionOk="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/>
            <p:cNvSpPr/>
            <p:nvPr/>
          </p:nvSpPr>
          <p:spPr bwMode="auto"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 extrusionOk="0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/>
            <p:cNvSpPr/>
            <p:nvPr/>
          </p:nvSpPr>
          <p:spPr bwMode="auto"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 extrusionOk="0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/>
            <p:cNvSpPr/>
            <p:nvPr/>
          </p:nvSpPr>
          <p:spPr bwMode="auto"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 extrusionOk="0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/>
            <p:cNvSpPr/>
            <p:nvPr/>
          </p:nvSpPr>
          <p:spPr bwMode="auto"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 extrusionOk="0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auto">
          <a:xfrm>
            <a:off x="4654296" y="6170490"/>
            <a:ext cx="571331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 bwMode="auto"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72EB70D-CD01-44DA-83B3-8FEB3383D307}" type="datetime1">
              <a:rPr lang="en-US"/>
              <a:t>10/27/2024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920240" y="2438399"/>
            <a:ext cx="4160519" cy="365760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530290" y="2438399"/>
            <a:ext cx="4160519" cy="365760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158CFD-9357-46BE-A189-D637A67C8730}" type="datetime1">
              <a:rPr lang="en-US"/>
              <a:t>10/27/2024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0241" y="2456408"/>
            <a:ext cx="416051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920241" y="3316639"/>
            <a:ext cx="4160519" cy="277936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530290" y="2456408"/>
            <a:ext cx="4160519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cap="all" spc="1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130000"/>
              </a:lnSpc>
              <a:spcBef>
                <a:spcPts val="930"/>
              </a:spcBef>
              <a:buFont typeface="Corbe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530290" y="3316639"/>
            <a:ext cx="4160519" cy="277936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4742EE-B331-4632-BD10-A82FED6B6FC0}" type="datetime1">
              <a:rPr lang="en-US"/>
              <a:t>10/27/2024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1BA835-D13F-49F4-8F11-5D576AC65FAD}" type="datetime1">
              <a:rPr lang="en-US"/>
              <a:t>10/27/2024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BD1799-ACB5-4CB2-86A2-5C574F1C8706}" type="datetime1">
              <a:rPr lang="en-US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>
          <a:xfrm>
            <a:off x="8476488" y="6170491"/>
            <a:ext cx="2214322" cy="457200"/>
          </a:xfrm>
        </p:spPr>
        <p:txBody>
          <a:bodyPr/>
          <a:lstStyle/>
          <a:p>
            <a:pPr>
              <a:defRPr/>
            </a:pPr>
            <a:fld id="{ED5DD0D6-7A82-473E-879B-C6ECD6CCCFEC}" type="datetime1">
              <a:rPr lang="en-US"/>
              <a:t>10/27/2024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1280160" y="6170490"/>
            <a:ext cx="694944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0" y="0"/>
            <a:ext cx="8102651" cy="6857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8476488" y="6170491"/>
            <a:ext cx="2214322" cy="457200"/>
          </a:xfrm>
        </p:spPr>
        <p:txBody>
          <a:bodyPr/>
          <a:lstStyle/>
          <a:p>
            <a:pPr>
              <a:defRPr/>
            </a:pPr>
            <a:fld id="{D4605E03-BC17-41A7-854C-DFAB672737DC}" type="datetime1">
              <a:rPr lang="en-US"/>
              <a:t>10/27/2024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1280160" y="6170490"/>
            <a:ext cx="6464409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4408324-A84C-4A45-93B6-78D079CCE772}" type="datetime1">
              <a:rPr lang="en-US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fld id="{FAEF9944-A4F6-4C59-AEBD-678D6480B8EA}" type="slidenum">
              <a:rPr lang="en-US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>
            <a:cxnSpLocks/>
          </p:cNvCxnSpPr>
          <p:nvPr/>
        </p:nvCxnSpPr>
        <p:spPr bwMode="auto"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>
        <a:lnSpc>
          <a:spcPct val="130000"/>
        </a:lnSpc>
        <a:spcBef>
          <a:spcPts val="0"/>
        </a:spcBef>
        <a:buNone/>
        <a:defRPr sz="3200" b="1" spc="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40000"/>
        </a:lnSpc>
        <a:spcBef>
          <a:spcPts val="930"/>
        </a:spcBef>
        <a:buFont typeface="Corbel"/>
        <a:buNone/>
        <a:defRPr sz="1800" b="0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40000"/>
        </a:lnSpc>
        <a:spcBef>
          <a:spcPts val="930"/>
        </a:spcBef>
        <a:buFont typeface="Corbel"/>
        <a:buNone/>
        <a:defRPr sz="1600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>
        <a:lnSpc>
          <a:spcPct val="140000"/>
        </a:lnSpc>
        <a:spcBef>
          <a:spcPts val="930"/>
        </a:spcBef>
        <a:buFont typeface="Corbel"/>
        <a:buChar char="–"/>
        <a:defRPr sz="1400" i="1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>
        <a:lnSpc>
          <a:spcPct val="140000"/>
        </a:lnSpc>
        <a:spcBef>
          <a:spcPts val="930"/>
        </a:spcBef>
        <a:buFont typeface="Corbel"/>
        <a:buChar char="–"/>
        <a:defRPr sz="1400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>
        <a:lnSpc>
          <a:spcPct val="140000"/>
        </a:lnSpc>
        <a:spcBef>
          <a:spcPts val="930"/>
        </a:spcBef>
        <a:buFont typeface="Corbel"/>
        <a:buChar char="–"/>
        <a:defRPr sz="1400" i="1" spc="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 i="1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>
        <a:lnSpc>
          <a:spcPct val="111000"/>
        </a:lnSpc>
        <a:spcBef>
          <a:spcPts val="930"/>
        </a:spcBef>
        <a:buFont typeface="Corbel"/>
        <a:buChar char="–"/>
        <a:defRPr sz="1400" i="1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944979" y="3554960"/>
            <a:ext cx="6769184" cy="199695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3400" i="1">
                <a:latin typeface="Calibri"/>
                <a:ea typeface="Calibri"/>
                <a:cs typeface="Calibri"/>
              </a:rPr>
              <a:t>Путешествие в детство </a:t>
            </a:r>
            <a:br>
              <a:rPr lang="ru-RU" sz="3400" i="1">
                <a:latin typeface="Calibri"/>
                <a:ea typeface="Calibri"/>
                <a:cs typeface="Calibri"/>
              </a:rPr>
            </a:br>
            <a:r>
              <a:rPr lang="ru-RU" sz="3400" i="1">
                <a:latin typeface="Calibri"/>
                <a:ea typeface="Calibri"/>
                <a:cs typeface="Calibri"/>
              </a:rPr>
              <a:t>по сказкам А.С.Пушкина</a:t>
            </a:r>
          </a:p>
        </p:txBody>
      </p:sp>
      <p:sp>
        <p:nvSpPr>
          <p:cNvPr id="49" name="Freeform: Shap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 extrusionOk="0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 extrusionOk="0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 extrusionOk="0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676470"/>
            <a:ext cx="4211054" cy="5181529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 extrusionOk="0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 extrusionOk="0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 extrusionOk="0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картина, искусство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r="22025" b="1"/>
          <a:stretch/>
        </p:blipFill>
        <p:spPr bwMode="auto"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 extrusionOk="0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14" name="Рисунок 13" descr="Изображение выглядит как мультфильм, картина, Мультфильм, дерев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27213" r="14146" b="-1"/>
          <a:stretch/>
        </p:blipFill>
        <p:spPr bwMode="auto"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 extrusionOk="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61" name="Freeform: Shape 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 extrusionOk="0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63" name="Freeform: Shape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 extrusionOk="0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65" name="Freeform: Shap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071504" y="0"/>
            <a:ext cx="4120496" cy="3411459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 extrusionOk="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18" name="Рисунок 17" descr="Изображение выглядит как картина, искусство, мультфильм, риф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8157" r="4942" b="4"/>
          <a:stretch/>
        </p:blipFill>
        <p:spPr bwMode="auto">
          <a:xfrm>
            <a:off x="8456623" y="1"/>
            <a:ext cx="3735377" cy="3051729"/>
          </a:xfrm>
          <a:custGeom>
            <a:avLst/>
            <a:gdLst/>
            <a:ahLst/>
            <a:cxnLst/>
            <a:rect l="l" t="t" r="r" b="b"/>
            <a:pathLst>
              <a:path w="3577083" h="3010961" extrusionOk="0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Объект 3" descr="Сказка о царе Салтане - Читать бесплатно онлайн"/>
          <p:cNvPicPr>
            <a:picLocks noGrp="1" noChangeAspect="1"/>
          </p:cNvPicPr>
          <p:nvPr>
            <p:ph idx="1"/>
          </p:nvPr>
        </p:nvPicPr>
        <p:blipFill>
          <a:blip r:embed="rId2"/>
          <a:srcRect r="482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92518" y="442913"/>
            <a:ext cx="5271804" cy="5522459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  <a:defRPr/>
            </a:pPr>
            <a:br>
              <a:rPr lang="en-US" sz="1300" dirty="0"/>
            </a:br>
            <a:r>
              <a:rPr lang="ru-RU" sz="4600" dirty="0">
                <a:latin typeface="Calibri"/>
                <a:ea typeface="Calibri"/>
                <a:cs typeface="Calibri"/>
              </a:rPr>
              <a:t>Царевна-лебедь</a:t>
            </a:r>
            <a:br>
              <a:rPr lang="ru-RU" sz="4600" dirty="0">
                <a:latin typeface="Calibri"/>
                <a:ea typeface="Calibri"/>
                <a:cs typeface="Calibri"/>
              </a:rPr>
            </a:br>
            <a:br>
              <a:rPr lang="ru-RU" sz="4600" dirty="0">
                <a:latin typeface="Calibri"/>
                <a:ea typeface="Calibri"/>
                <a:cs typeface="Calibri"/>
              </a:rPr>
            </a:br>
            <a:r>
              <a:rPr lang="ru-RU" sz="3300" dirty="0">
                <a:latin typeface="Calibri"/>
                <a:ea typeface="Calibri"/>
                <a:cs typeface="Calibri"/>
              </a:rPr>
              <a:t>Памятник установлен на курорте «Лазурный» в городе Сочи</a:t>
            </a:r>
            <a:br>
              <a:rPr lang="ru-RU" sz="1300" b="0" dirty="0">
                <a:latin typeface="Calibri"/>
                <a:ea typeface="Calibri"/>
                <a:cs typeface="Calibri"/>
              </a:rPr>
            </a:br>
            <a:r>
              <a:rPr lang="ru-RU" sz="1300" b="0" dirty="0">
                <a:latin typeface="Calibri"/>
                <a:ea typeface="Calibri"/>
                <a:cs typeface="Calibri"/>
              </a:rPr>
              <a:t> </a:t>
            </a:r>
            <a:br>
              <a:rPr lang="ru-RU" sz="1300" b="0" dirty="0">
                <a:latin typeface="Calibri"/>
                <a:ea typeface="Calibri"/>
                <a:cs typeface="Calibri"/>
              </a:rPr>
            </a:br>
            <a:endParaRPr lang="ru-RU" sz="130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 extrusionOk="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памятник, небо, строительство, Классическая скульптур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5195" r="6298" b="-1"/>
          <a:stretch/>
        </p:blipFill>
        <p:spPr bwMode="auto"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 extrusionOk="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Freeform: Shap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49" name="Freeform: Shap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55401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: Shape 56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55401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 useBgFill="1">
        <p:nvSpPr>
          <p:cNvPr id="63" name="Rectangle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966082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 extrusionOk="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67" name="Freeform: Shap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 extrusionOk="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69" name="Freeform: Shape 6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24161" y="4977060"/>
            <a:ext cx="10982686" cy="146862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Памятник Балде установлен в Крыму</a:t>
            </a:r>
          </a:p>
        </p:txBody>
      </p:sp>
      <p:pic>
        <p:nvPicPr>
          <p:cNvPr id="7" name="Объект 6" descr="Изображение выглядит как на открытом воздухе, скульптура, растение, дерево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420006" y="412316"/>
            <a:ext cx="7698467" cy="5129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54762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76092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7618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66082" y="0"/>
            <a:ext cx="9841377" cy="6858000"/>
          </a:xfrm>
          <a:custGeom>
            <a:avLst/>
            <a:gdLst>
              <a:gd name="connsiteX0" fmla="*/ 1623023 w 9841377"/>
              <a:gd name="connsiteY0" fmla="*/ 0 h 6858000"/>
              <a:gd name="connsiteX1" fmla="*/ 4289416 w 9841377"/>
              <a:gd name="connsiteY1" fmla="*/ 0 h 6858000"/>
              <a:gd name="connsiteX2" fmla="*/ 4359035 w 9841377"/>
              <a:gd name="connsiteY2" fmla="*/ 0 h 6858000"/>
              <a:gd name="connsiteX3" fmla="*/ 5482342 w 9841377"/>
              <a:gd name="connsiteY3" fmla="*/ 0 h 6858000"/>
              <a:gd name="connsiteX4" fmla="*/ 5551962 w 9841377"/>
              <a:gd name="connsiteY4" fmla="*/ 0 h 6858000"/>
              <a:gd name="connsiteX5" fmla="*/ 8218354 w 9841377"/>
              <a:gd name="connsiteY5" fmla="*/ 0 h 6858000"/>
              <a:gd name="connsiteX6" fmla="*/ 8240478 w 9841377"/>
              <a:gd name="connsiteY6" fmla="*/ 14997 h 6858000"/>
              <a:gd name="connsiteX7" fmla="*/ 9841377 w 9841377"/>
              <a:gd name="connsiteY7" fmla="*/ 3621656 h 6858000"/>
              <a:gd name="connsiteX8" fmla="*/ 7967027 w 9841377"/>
              <a:gd name="connsiteY8" fmla="*/ 6374814 h 6858000"/>
              <a:gd name="connsiteX9" fmla="*/ 7450379 w 9841377"/>
              <a:gd name="connsiteY9" fmla="*/ 6780599 h 6858000"/>
              <a:gd name="connsiteX10" fmla="*/ 7338623 w 9841377"/>
              <a:gd name="connsiteY10" fmla="*/ 6858000 h 6858000"/>
              <a:gd name="connsiteX11" fmla="*/ 5551962 w 9841377"/>
              <a:gd name="connsiteY11" fmla="*/ 6858000 h 6858000"/>
              <a:gd name="connsiteX12" fmla="*/ 5482342 w 9841377"/>
              <a:gd name="connsiteY12" fmla="*/ 6858000 h 6858000"/>
              <a:gd name="connsiteX13" fmla="*/ 4359035 w 9841377"/>
              <a:gd name="connsiteY13" fmla="*/ 6858000 h 6858000"/>
              <a:gd name="connsiteX14" fmla="*/ 4289416 w 9841377"/>
              <a:gd name="connsiteY14" fmla="*/ 6858000 h 6858000"/>
              <a:gd name="connsiteX15" fmla="*/ 2502754 w 9841377"/>
              <a:gd name="connsiteY15" fmla="*/ 6858000 h 6858000"/>
              <a:gd name="connsiteX16" fmla="*/ 2390998 w 9841377"/>
              <a:gd name="connsiteY16" fmla="*/ 6780599 h 6858000"/>
              <a:gd name="connsiteX17" fmla="*/ 1874350 w 9841377"/>
              <a:gd name="connsiteY17" fmla="*/ 6374814 h 6858000"/>
              <a:gd name="connsiteX18" fmla="*/ 0 w 9841377"/>
              <a:gd name="connsiteY18" fmla="*/ 3621656 h 6858000"/>
              <a:gd name="connsiteX19" fmla="*/ 1600899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 extrusionOk="0">
                <a:moveTo>
                  <a:pt x="1623023" y="0"/>
                </a:moveTo>
                <a:lnTo>
                  <a:pt x="4289416" y="0"/>
                </a:lnTo>
                <a:lnTo>
                  <a:pt x="4359035" y="0"/>
                </a:lnTo>
                <a:lnTo>
                  <a:pt x="5482342" y="0"/>
                </a:lnTo>
                <a:lnTo>
                  <a:pt x="5551962" y="0"/>
                </a:lnTo>
                <a:lnTo>
                  <a:pt x="8218354" y="0"/>
                </a:lnTo>
                <a:lnTo>
                  <a:pt x="8240478" y="14997"/>
                </a:lnTo>
                <a:cubicBezTo>
                  <a:pt x="9267641" y="754641"/>
                  <a:pt x="9841377" y="2093192"/>
                  <a:pt x="9841377" y="3621656"/>
                </a:cubicBezTo>
                <a:cubicBezTo>
                  <a:pt x="9841377" y="4969131"/>
                  <a:pt x="8912652" y="5602839"/>
                  <a:pt x="7967027" y="6374814"/>
                </a:cubicBezTo>
                <a:cubicBezTo>
                  <a:pt x="7794824" y="6515397"/>
                  <a:pt x="7624197" y="6653108"/>
                  <a:pt x="7450379" y="6780599"/>
                </a:cubicBezTo>
                <a:lnTo>
                  <a:pt x="7338623" y="6858000"/>
                </a:lnTo>
                <a:lnTo>
                  <a:pt x="5551962" y="6858000"/>
                </a:lnTo>
                <a:lnTo>
                  <a:pt x="5482342" y="6858000"/>
                </a:lnTo>
                <a:lnTo>
                  <a:pt x="4359035" y="6858000"/>
                </a:lnTo>
                <a:lnTo>
                  <a:pt x="428941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4" name="Объект 3" descr="Изображение выглядит как искусство, небо, скульптура, на открытом воздухе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295651" y="104056"/>
            <a:ext cx="5318859" cy="64265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55401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55401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04659" y="2326492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4100" i="1" dirty="0" err="1">
                <a:latin typeface="Calibri"/>
                <a:ea typeface="Calibri"/>
                <a:cs typeface="Calibri"/>
              </a:rPr>
              <a:t>Царевна-лебедь</a:t>
            </a:r>
            <a:r>
              <a:rPr lang="en-US" sz="4100" i="1" dirty="0">
                <a:latin typeface="Calibri"/>
                <a:ea typeface="Calibri"/>
                <a:cs typeface="Calibri"/>
              </a:rPr>
              <a:t> </a:t>
            </a:r>
            <a:r>
              <a:rPr lang="en-US" sz="4100" i="1" dirty="0" err="1">
                <a:latin typeface="Calibri"/>
                <a:ea typeface="Calibri"/>
                <a:cs typeface="Calibri"/>
              </a:rPr>
              <a:t>из</a:t>
            </a:r>
            <a:r>
              <a:rPr lang="en-US" sz="4100" i="1" dirty="0">
                <a:latin typeface="Calibri"/>
                <a:ea typeface="Calibri"/>
                <a:cs typeface="Calibri"/>
              </a:rPr>
              <a:t> г</a:t>
            </a:r>
            <a:r>
              <a:rPr lang="ru-RU" sz="4100" i="1" dirty="0" err="1">
                <a:latin typeface="Calibri"/>
                <a:ea typeface="Calibri"/>
                <a:cs typeface="Calibri"/>
              </a:rPr>
              <a:t>орода</a:t>
            </a:r>
            <a:r>
              <a:rPr lang="ru-RU" sz="4100" i="1" dirty="0">
                <a:latin typeface="Calibri"/>
                <a:ea typeface="Calibri"/>
                <a:cs typeface="Calibri"/>
              </a:rPr>
              <a:t> </a:t>
            </a:r>
            <a:r>
              <a:rPr lang="en-US" sz="4100" i="1" dirty="0" err="1">
                <a:latin typeface="Calibri"/>
                <a:ea typeface="Calibri"/>
                <a:cs typeface="Calibri"/>
              </a:rPr>
              <a:t>Геленджик</a:t>
            </a:r>
            <a:r>
              <a:rPr lang="ru-RU" sz="4100" i="1" dirty="0">
                <a:latin typeface="Calibri"/>
                <a:ea typeface="Calibri"/>
                <a:cs typeface="Calibri"/>
              </a:rPr>
              <a:t>а</a:t>
            </a:r>
            <a:endParaRPr lang="en-US" sz="4100" dirty="0"/>
          </a:p>
        </p:txBody>
      </p:sp>
      <p:pic>
        <p:nvPicPr>
          <p:cNvPr id="4" name="Объект 3" descr="Изображение выглядит как на открытом воздухе, статуя, дерево, скульптура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099576" y="965200"/>
            <a:ext cx="3892804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55401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 extrusionOk="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55401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Старик</a:t>
            </a:r>
            <a:r>
              <a:rPr lang="en-US" sz="3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и «</a:t>
            </a: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Золотая</a:t>
            </a:r>
            <a:r>
              <a:rPr lang="en-US" sz="3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рыбка</a:t>
            </a:r>
            <a:r>
              <a:rPr lang="en-US" sz="3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» </a:t>
            </a: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увековечены</a:t>
            </a:r>
            <a:r>
              <a:rPr lang="en-US" sz="3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в </a:t>
            </a: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Москве</a:t>
            </a:r>
            <a:r>
              <a:rPr lang="en-US" sz="3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на</a:t>
            </a:r>
            <a:r>
              <a:rPr lang="en-US" sz="3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Манежной</a:t>
            </a:r>
            <a:r>
              <a:rPr lang="en-US" sz="3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площади</a:t>
            </a:r>
            <a:endParaRPr lang="en-US" sz="3400" i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 extrusionOk="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84937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вода, скульптура, Бронзовая скульптура, на открытом воздухе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rcRect l="1784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 extrusionOk="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 extrusionOk="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Объект 3" descr="Изображение выглядит как текст, чернила, искусство, рукописный текст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821261" y="159657"/>
            <a:ext cx="6538685" cy="6538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 bwMode="auto"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/>
            <p:cNvSpPr/>
            <p:nvPr/>
          </p:nvSpPr>
          <p:spPr bwMode="auto"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 extrusionOk="0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 bwMode="auto"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 extrusionOk="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/>
            <p:cNvSpPr/>
            <p:nvPr/>
          </p:nvSpPr>
          <p:spPr bwMode="auto"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 extrusionOk="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/>
            <p:cNvSpPr/>
            <p:nvPr/>
          </p:nvSpPr>
          <p:spPr bwMode="auto"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 extrusionOk="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7207" y="94141"/>
            <a:ext cx="11857276" cy="66697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22481" y="66242"/>
            <a:ext cx="7134415" cy="1843087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5200" i="1">
                <a:latin typeface="Calibri"/>
                <a:ea typeface="Calibri"/>
                <a:cs typeface="Calibri"/>
              </a:rPr>
              <a:t>Москва, 19 век</a:t>
            </a:r>
            <a:endParaRPr/>
          </a:p>
        </p:txBody>
      </p:sp>
      <p:sp>
        <p:nvSpPr>
          <p:cNvPr id="32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 extrusionOk="0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 extrusionOk="0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 extrusionOk="0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искусство, картина, Человеческое лицо, рису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t="6087" r="3" b="38602"/>
          <a:stretch/>
        </p:blipFill>
        <p:spPr bwMode="auto">
          <a:xfrm>
            <a:off x="9109901" y="-9271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 extrusionOk="0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 extrusionOk="0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 extrusionOk="0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 extrusionOk="0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6" name="Content Placeholder 17"/>
          <p:cNvSpPr>
            <a:spLocks noGrp="1"/>
          </p:cNvSpPr>
          <p:nvPr>
            <p:ph idx="1"/>
          </p:nvPr>
        </p:nvSpPr>
        <p:spPr bwMode="auto">
          <a:xfrm>
            <a:off x="1144428" y="1909329"/>
            <a:ext cx="5485331" cy="3560169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Дом на Немецкой улице, где родился Пушкин.</a:t>
            </a:r>
            <a:br>
              <a:rPr lang="en-US" sz="3000">
                <a:latin typeface="Calibri"/>
                <a:ea typeface="Calibri"/>
                <a:cs typeface="Calibri"/>
              </a:rPr>
            </a:b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Родился Александр Сергеевич</a:t>
            </a:r>
            <a:b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 июня 1799 г.</a:t>
            </a:r>
            <a:endParaRPr lang="ru-RU" sz="3000">
              <a:latin typeface="Calibri"/>
              <a:ea typeface="Meiryo"/>
              <a:cs typeface="Calibri"/>
            </a:endParaRPr>
          </a:p>
          <a:p>
            <a:pPr>
              <a:defRPr/>
            </a:pPr>
            <a:endParaRPr lang="en-US" sz="1100">
              <a:latin typeface="Calibri"/>
              <a:ea typeface="Calibri"/>
              <a:cs typeface="Calibri"/>
            </a:endParaRPr>
          </a:p>
        </p:txBody>
      </p:sp>
      <p:pic>
        <p:nvPicPr>
          <p:cNvPr id="5" name="Рисунок 4" descr="Изображение выглядит как на открытом воздухе, небо, облако, окн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t="8191" r="-1" b="-1"/>
          <a:stretch/>
        </p:blipFill>
        <p:spPr bwMode="auto">
          <a:xfrm>
            <a:off x="6807197" y="3656544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 extrusionOk="0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92518" y="442913"/>
            <a:ext cx="5368525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500" i="1">
                <a:latin typeface="Calibri"/>
                <a:ea typeface="Calibri"/>
                <a:cs typeface="Calibri"/>
              </a:rPr>
              <a:t>Арина Родионовна - няня Александра Сергеевича 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992518" y="2312988"/>
            <a:ext cx="5368525" cy="3651250"/>
          </a:xfrm>
          <a:prstGeom prst="rect">
            <a:avLst/>
          </a:prstGeom>
        </p:spPr>
        <p:txBody>
          <a:bodyPr rot="0" spcFirstLastPara="0" vertOverflow="overflow" horzOverflow="overflow" vert="horz" lIns="109728" tIns="109728" rIns="109728" bIns="9144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/>
              <a:defRPr/>
            </a:pP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Я ждал тебя; в вечерней тишине</a:t>
            </a: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Являлась ты веселою старушкой,</a:t>
            </a: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И надо мной сидела в шушуне,</a:t>
            </a: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В больших очках и с резвою гремушкой.</a:t>
            </a: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Ты, детскую качая колыбель,</a:t>
            </a: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Мой юный слух напевами пленила</a:t>
            </a: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И меж пелен оставила свирель,</a:t>
            </a:r>
            <a:b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Которую сама заворожил.</a:t>
            </a:r>
            <a:endParaRPr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 extrusionOk="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Как на самом деле выглядела няня Пушкина Арина Родионовна | Ещё один блог о  кино | Дзен"/>
          <p:cNvPicPr>
            <a:picLocks noChangeAspect="1"/>
          </p:cNvPicPr>
          <p:nvPr/>
        </p:nvPicPr>
        <p:blipFill>
          <a:blip r:embed="rId2"/>
          <a:srcRect r="8382" b="3"/>
          <a:stretch/>
        </p:blipFill>
        <p:spPr bwMode="auto"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 extrusionOk="0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4" name="Объект 3" descr="265 лет со дня рождения няни Александра Сергеевича Пушкина - Год Литературы"/>
          <p:cNvPicPr>
            <a:picLocks noGrp="1" noChangeAspect="1"/>
          </p:cNvPicPr>
          <p:nvPr>
            <p:ph idx="1"/>
          </p:nvPr>
        </p:nvPicPr>
        <p:blipFill>
          <a:blip r:embed="rId3"/>
          <a:srcRect l="3901" r="2825" b="1"/>
          <a:stretch/>
        </p:blipFill>
        <p:spPr bwMode="auto">
          <a:xfrm>
            <a:off x="7290230" y="3534156"/>
            <a:ext cx="4901771" cy="3323843"/>
          </a:xfrm>
          <a:custGeom>
            <a:avLst/>
            <a:gdLst/>
            <a:ahLst/>
            <a:cxnLst/>
            <a:rect l="l" t="t" r="r" b="b"/>
            <a:pathLst>
              <a:path w="4901771" h="3305556" extrusionOk="0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20875" y="3539152"/>
            <a:ext cx="8769350" cy="873824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ru-RU" i="1">
                <a:latin typeface="Calibri"/>
                <a:ea typeface="Calibri"/>
                <a:cs typeface="Calibri"/>
              </a:rPr>
              <a:t>У каждого возраста свой Пушкин</a:t>
            </a:r>
            <a:endParaRPr/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90978" y="8650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 extrusionOk="0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87583" y="10147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 extrusionOk="0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мультфильм, картина, Мультфильм, дере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22335" r="9275" b="4"/>
          <a:stretch/>
        </p:blipFill>
        <p:spPr bwMode="auto">
          <a:xfrm>
            <a:off x="1130614" y="1142033"/>
            <a:ext cx="1889722" cy="2000275"/>
          </a:xfrm>
          <a:custGeom>
            <a:avLst/>
            <a:gdLst/>
            <a:ahLst/>
            <a:cxnLst/>
            <a:rect l="l" t="t" r="r" b="b"/>
            <a:pathLst>
              <a:path w="1841341" h="1951895" extrusionOk="0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</p:spPr>
      </p:pic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V="1">
            <a:off x="3525455" y="1026453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V="1">
            <a:off x="3375489" y="8582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9" name="Рисунок 8" descr="Евгений Онегин&quot; – самое популярное поэтическое произведение года - Новости  - Литература - РЕВИЗОР.РУ"/>
          <p:cNvPicPr>
            <a:picLocks noChangeAspect="1"/>
          </p:cNvPicPr>
          <p:nvPr/>
        </p:nvPicPr>
        <p:blipFill>
          <a:blip r:embed="rId3"/>
          <a:srcRect l="12618" r="18311" b="4"/>
          <a:stretch/>
        </p:blipFill>
        <p:spPr bwMode="auto">
          <a:xfrm>
            <a:off x="3663351" y="1159711"/>
            <a:ext cx="1927641" cy="1862790"/>
          </a:xfrm>
          <a:custGeom>
            <a:avLst/>
            <a:gdLst/>
            <a:ahLst/>
            <a:cxnLst/>
            <a:rect l="l" t="t" r="r" b="b"/>
            <a:pathLst>
              <a:path w="2442835" h="2360651" extrusionOk="0">
                <a:moveTo>
                  <a:pt x="1178694" y="0"/>
                </a:moveTo>
                <a:cubicBezTo>
                  <a:pt x="1426542" y="0"/>
                  <a:pt x="1608393" y="131264"/>
                  <a:pt x="1857551" y="331475"/>
                </a:cubicBezTo>
                <a:cubicBezTo>
                  <a:pt x="1885386" y="353846"/>
                  <a:pt x="1913222" y="375949"/>
                  <a:pt x="1940168" y="397296"/>
                </a:cubicBezTo>
                <a:cubicBezTo>
                  <a:pt x="2086213" y="513142"/>
                  <a:pt x="2224133" y="622574"/>
                  <a:pt x="2315923" y="741386"/>
                </a:cubicBezTo>
                <a:cubicBezTo>
                  <a:pt x="2403676" y="854968"/>
                  <a:pt x="2442835" y="968928"/>
                  <a:pt x="2442835" y="1110920"/>
                </a:cubicBezTo>
                <a:cubicBezTo>
                  <a:pt x="2442835" y="1466816"/>
                  <a:pt x="2341663" y="1786809"/>
                  <a:pt x="2157925" y="2011979"/>
                </a:cubicBezTo>
                <a:cubicBezTo>
                  <a:pt x="2068023" y="2122112"/>
                  <a:pt x="1960192" y="2207717"/>
                  <a:pt x="1837422" y="2266367"/>
                </a:cubicBezTo>
                <a:cubicBezTo>
                  <a:pt x="1706420" y="2328899"/>
                  <a:pt x="1558592" y="2360651"/>
                  <a:pt x="1397973" y="2360651"/>
                </a:cubicBezTo>
                <a:cubicBezTo>
                  <a:pt x="1227656" y="2360651"/>
                  <a:pt x="1055033" y="2326527"/>
                  <a:pt x="885082" y="2259198"/>
                </a:cubicBezTo>
                <a:cubicBezTo>
                  <a:pt x="719588" y="2193754"/>
                  <a:pt x="562062" y="2097368"/>
                  <a:pt x="429436" y="1980498"/>
                </a:cubicBezTo>
                <a:cubicBezTo>
                  <a:pt x="294504" y="1861631"/>
                  <a:pt x="188455" y="1726379"/>
                  <a:pt x="114279" y="1578619"/>
                </a:cubicBezTo>
                <a:cubicBezTo>
                  <a:pt x="38477" y="1427571"/>
                  <a:pt x="0" y="1270215"/>
                  <a:pt x="0" y="1110920"/>
                </a:cubicBezTo>
                <a:cubicBezTo>
                  <a:pt x="0" y="950492"/>
                  <a:pt x="61386" y="856801"/>
                  <a:pt x="189137" y="676644"/>
                </a:cubicBezTo>
                <a:cubicBezTo>
                  <a:pt x="219961" y="633193"/>
                  <a:pt x="251833" y="588236"/>
                  <a:pt x="284438" y="538802"/>
                </a:cubicBezTo>
                <a:cubicBezTo>
                  <a:pt x="533598" y="161129"/>
                  <a:pt x="801051" y="0"/>
                  <a:pt x="1178694" y="0"/>
                </a:cubicBezTo>
                <a:close/>
              </a:path>
            </a:pathLst>
          </a:custGeom>
        </p:spPr>
      </p:pic>
      <p:sp>
        <p:nvSpPr>
          <p:cNvPr id="32" name="Freeform: Shap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096032" y="8733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 extrusionOk="0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196878" y="10257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 extrusionOk="0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6" name="Рисунок 5" descr="Хабаровск Православный | У лукоморья дуб зеленый или выходной в понедельник"/>
          <p:cNvPicPr>
            <a:picLocks noChangeAspect="1"/>
          </p:cNvPicPr>
          <p:nvPr/>
        </p:nvPicPr>
        <p:blipFill>
          <a:blip r:embed="rId4"/>
          <a:srcRect l="6649" r="20250" b="-1"/>
          <a:stretch/>
        </p:blipFill>
        <p:spPr bwMode="auto">
          <a:xfrm>
            <a:off x="6333592" y="1167800"/>
            <a:ext cx="1899747" cy="1988131"/>
          </a:xfrm>
          <a:custGeom>
            <a:avLst/>
            <a:gdLst/>
            <a:ahLst/>
            <a:cxnLst/>
            <a:rect l="l" t="t" r="r" b="b"/>
            <a:pathLst>
              <a:path w="1899747" h="1988131" extrusionOk="0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</p:spPr>
      </p:pic>
      <p:sp>
        <p:nvSpPr>
          <p:cNvPr id="36" name="Freeform: Shap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821239" y="10145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: Shap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669375" y="8382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7" name="Рисунок 6" descr="Пушкин «Медный всадник» поэма – читать полностью онлайн или скачать текст  стихотворения"/>
          <p:cNvPicPr>
            <a:picLocks noChangeAspect="1"/>
          </p:cNvPicPr>
          <p:nvPr/>
        </p:nvPicPr>
        <p:blipFill>
          <a:blip r:embed="rId5"/>
          <a:srcRect l="6001" r="13043" b="-4"/>
          <a:stretch/>
        </p:blipFill>
        <p:spPr bwMode="auto">
          <a:xfrm>
            <a:off x="8960880" y="1154287"/>
            <a:ext cx="1952033" cy="1953149"/>
          </a:xfrm>
          <a:custGeom>
            <a:avLst/>
            <a:gdLst/>
            <a:ahLst/>
            <a:cxnLst/>
            <a:rect l="l" t="t" r="r" b="b"/>
            <a:pathLst>
              <a:path w="2442835" h="2360651" extrusionOk="0">
                <a:moveTo>
                  <a:pt x="1044862" y="0"/>
                </a:moveTo>
                <a:cubicBezTo>
                  <a:pt x="1215179" y="0"/>
                  <a:pt x="1387802" y="34124"/>
                  <a:pt x="1557753" y="101453"/>
                </a:cubicBezTo>
                <a:cubicBezTo>
                  <a:pt x="1723247" y="166898"/>
                  <a:pt x="1880773" y="263283"/>
                  <a:pt x="2013399" y="380154"/>
                </a:cubicBezTo>
                <a:cubicBezTo>
                  <a:pt x="2148332" y="499020"/>
                  <a:pt x="2254380" y="634272"/>
                  <a:pt x="2328556" y="782032"/>
                </a:cubicBezTo>
                <a:cubicBezTo>
                  <a:pt x="2404358" y="933080"/>
                  <a:pt x="2442835" y="1090436"/>
                  <a:pt x="2442835" y="1249731"/>
                </a:cubicBezTo>
                <a:cubicBezTo>
                  <a:pt x="2442835" y="1410160"/>
                  <a:pt x="2381449" y="1503850"/>
                  <a:pt x="2253698" y="1684008"/>
                </a:cubicBezTo>
                <a:cubicBezTo>
                  <a:pt x="2222875" y="1727458"/>
                  <a:pt x="2191002" y="1772416"/>
                  <a:pt x="2158397" y="1821849"/>
                </a:cubicBezTo>
                <a:cubicBezTo>
                  <a:pt x="1909237" y="2199522"/>
                  <a:pt x="1641784" y="2360651"/>
                  <a:pt x="1264141" y="2360651"/>
                </a:cubicBezTo>
                <a:cubicBezTo>
                  <a:pt x="1016293" y="2360651"/>
                  <a:pt x="834443" y="2229387"/>
                  <a:pt x="585284" y="2029176"/>
                </a:cubicBezTo>
                <a:cubicBezTo>
                  <a:pt x="557449" y="2006805"/>
                  <a:pt x="529613" y="1984702"/>
                  <a:pt x="502667" y="1963355"/>
                </a:cubicBezTo>
                <a:cubicBezTo>
                  <a:pt x="356623" y="1847509"/>
                  <a:pt x="218702" y="1738077"/>
                  <a:pt x="126912" y="1619265"/>
                </a:cubicBezTo>
                <a:cubicBezTo>
                  <a:pt x="39159" y="1505683"/>
                  <a:pt x="0" y="1391724"/>
                  <a:pt x="0" y="1249731"/>
                </a:cubicBezTo>
                <a:cubicBezTo>
                  <a:pt x="0" y="893836"/>
                  <a:pt x="101173" y="573842"/>
                  <a:pt x="284911" y="348672"/>
                </a:cubicBezTo>
                <a:cubicBezTo>
                  <a:pt x="374812" y="238539"/>
                  <a:pt x="482643" y="152935"/>
                  <a:pt x="605414" y="94284"/>
                </a:cubicBezTo>
                <a:cubicBezTo>
                  <a:pt x="736415" y="31752"/>
                  <a:pt x="884243" y="0"/>
                  <a:pt x="1044862" y="0"/>
                </a:cubicBezTo>
                <a:close/>
              </a:path>
            </a:pathLst>
          </a:cu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71827" y="4412974"/>
            <a:ext cx="10819718" cy="1677725"/>
          </a:xfrm>
        </p:spPr>
        <p:txBody>
          <a:bodyPr vert="horz" lIns="109728" tIns="109728" rIns="109728" bIns="91440" rtlCol="0" anchor="t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1400">
                <a:latin typeface="Calibri"/>
                <a:ea typeface="Calibri"/>
                <a:cs typeface="Calibri"/>
              </a:rPr>
              <a:t>Для маленьких читателей - это сказки. </a:t>
            </a:r>
            <a:br>
              <a:rPr lang="ru-RU" sz="1400">
                <a:latin typeface="Calibri"/>
                <a:ea typeface="Calibri"/>
                <a:cs typeface="Calibri"/>
              </a:rPr>
            </a:br>
            <a:r>
              <a:rPr lang="ru-RU" sz="1400">
                <a:latin typeface="Calibri"/>
                <a:ea typeface="Calibri"/>
                <a:cs typeface="Calibri"/>
              </a:rPr>
              <a:t>Для десятилетних - "У Лукоморья...".</a:t>
            </a:r>
            <a:br>
              <a:rPr lang="ru-RU" sz="1400">
                <a:latin typeface="Calibri"/>
                <a:ea typeface="Calibri"/>
                <a:cs typeface="Calibri"/>
              </a:rPr>
            </a:br>
            <a:r>
              <a:rPr lang="ru-RU" sz="1400">
                <a:latin typeface="Calibri"/>
                <a:ea typeface="Calibri"/>
                <a:cs typeface="Calibri"/>
              </a:rPr>
              <a:t>В двенадцать - тринадцать лет нам открываются пушкинская проза, "Полтава", "Медный всадник". </a:t>
            </a:r>
            <a:br>
              <a:rPr lang="ru-RU" sz="1400">
                <a:latin typeface="Calibri"/>
                <a:ea typeface="Calibri"/>
                <a:cs typeface="Calibri"/>
              </a:rPr>
            </a:br>
            <a:r>
              <a:rPr lang="ru-RU" sz="1400">
                <a:latin typeface="Calibri"/>
                <a:ea typeface="Calibri"/>
                <a:cs typeface="Calibri"/>
              </a:rPr>
              <a:t>В юношеские годы - "Онегин" и лирика.</a:t>
            </a:r>
            <a:br>
              <a:rPr lang="ru-RU" sz="1400">
                <a:latin typeface="Calibri"/>
                <a:ea typeface="Calibri"/>
                <a:cs typeface="Calibri"/>
              </a:rPr>
            </a:br>
            <a:r>
              <a:rPr lang="ru-RU" sz="1400">
                <a:latin typeface="Calibri"/>
                <a:ea typeface="Calibri"/>
                <a:cs typeface="Calibri"/>
              </a:rPr>
              <a:t> А потом - и стихи, и проза, и лирика, и поэмы, и драматические произведения, и эпиграммы, и статьи, и дневники, и письма... И это уже навсегда!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8328" y="358246"/>
            <a:ext cx="7134429" cy="2014840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5000" i="1">
                <a:latin typeface="Calibri"/>
                <a:ea typeface="Calibri"/>
                <a:cs typeface="Calibri"/>
              </a:rPr>
              <a:t>"Сказка о рыбаке и рыбке"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798995" y="3074988"/>
            <a:ext cx="5829609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 err="1">
                <a:latin typeface="Calibri"/>
                <a:ea typeface="Calibri"/>
                <a:cs typeface="Calibri"/>
              </a:rPr>
              <a:t>Пушкин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пишет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ее</a:t>
            </a:r>
            <a:r>
              <a:rPr lang="en-US" dirty="0">
                <a:latin typeface="Calibri"/>
                <a:ea typeface="Calibri"/>
                <a:cs typeface="Calibri"/>
              </a:rPr>
              <a:t> в 34 </a:t>
            </a:r>
            <a:r>
              <a:rPr lang="en-US" dirty="0" err="1">
                <a:latin typeface="Calibri"/>
                <a:ea typeface="Calibri"/>
                <a:cs typeface="Calibri"/>
              </a:rPr>
              <a:t>года</a:t>
            </a:r>
            <a:r>
              <a:rPr lang="en-US" dirty="0">
                <a:latin typeface="Calibri"/>
                <a:ea typeface="Calibri"/>
                <a:cs typeface="Calibri"/>
              </a:rPr>
              <a:t>. В </a:t>
            </a:r>
            <a:r>
              <a:rPr lang="en-US" dirty="0" err="1">
                <a:latin typeface="Calibri"/>
                <a:ea typeface="Calibri"/>
                <a:cs typeface="Calibri"/>
              </a:rPr>
              <a:t>ней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главны</a:t>
            </a:r>
            <a:r>
              <a:rPr lang="ru-RU" dirty="0">
                <a:latin typeface="Calibri"/>
                <a:ea typeface="Calibri"/>
                <a:cs typeface="Calibri"/>
              </a:rPr>
              <a:t>е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геро</a:t>
            </a:r>
            <a:r>
              <a:rPr lang="ru-RU" dirty="0">
                <a:latin typeface="Calibri"/>
                <a:ea typeface="Calibri"/>
                <a:cs typeface="Calibri"/>
              </a:rPr>
              <a:t>и</a:t>
            </a:r>
            <a:r>
              <a:rPr lang="en-US" dirty="0">
                <a:latin typeface="Calibri"/>
                <a:ea typeface="Calibri"/>
                <a:cs typeface="Calibri"/>
              </a:rPr>
              <a:t> - </a:t>
            </a:r>
            <a:r>
              <a:rPr lang="en-US" dirty="0" err="1">
                <a:latin typeface="Calibri"/>
                <a:ea typeface="Calibri"/>
                <a:cs typeface="Calibri"/>
              </a:rPr>
              <a:t>муж</a:t>
            </a:r>
            <a:r>
              <a:rPr lang="en-US" dirty="0">
                <a:latin typeface="Calibri"/>
                <a:ea typeface="Calibri"/>
                <a:cs typeface="Calibri"/>
              </a:rPr>
              <a:t> и </a:t>
            </a:r>
            <a:r>
              <a:rPr lang="en-US" dirty="0" err="1">
                <a:latin typeface="Calibri"/>
                <a:ea typeface="Calibri"/>
                <a:cs typeface="Calibri"/>
              </a:rPr>
              <a:t>его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жена-старуха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r>
              <a:rPr lang="en-US" dirty="0" err="1">
                <a:latin typeface="Calibri"/>
                <a:ea typeface="Calibri"/>
                <a:cs typeface="Calibri"/>
              </a:rPr>
              <a:t>Жили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они</a:t>
            </a:r>
            <a:r>
              <a:rPr lang="en-US" dirty="0">
                <a:latin typeface="Calibri"/>
                <a:ea typeface="Calibri"/>
                <a:cs typeface="Calibri"/>
              </a:rPr>
              <a:t> у "</a:t>
            </a:r>
            <a:r>
              <a:rPr lang="en-US" dirty="0" err="1">
                <a:latin typeface="Calibri"/>
                <a:ea typeface="Calibri"/>
                <a:cs typeface="Calibri"/>
              </a:rPr>
              <a:t>самого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синего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моря</a:t>
            </a:r>
            <a:r>
              <a:rPr lang="en-US" dirty="0">
                <a:latin typeface="Calibri"/>
                <a:ea typeface="Calibri"/>
                <a:cs typeface="Calibri"/>
              </a:rPr>
              <a:t>" «</a:t>
            </a:r>
            <a:r>
              <a:rPr lang="ru-RU" dirty="0">
                <a:latin typeface="Calibri"/>
                <a:ea typeface="Calibri"/>
                <a:cs typeface="Calibri"/>
              </a:rPr>
              <a:t>р</a:t>
            </a:r>
            <a:r>
              <a:rPr lang="en-US" dirty="0" err="1">
                <a:latin typeface="Calibri"/>
                <a:ea typeface="Calibri"/>
                <a:cs typeface="Calibri"/>
              </a:rPr>
              <a:t>овно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тридцать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лет</a:t>
            </a:r>
            <a:r>
              <a:rPr lang="en-US" dirty="0">
                <a:latin typeface="Calibri"/>
                <a:ea typeface="Calibri"/>
                <a:cs typeface="Calibri"/>
              </a:rPr>
              <a:t> и </a:t>
            </a:r>
            <a:r>
              <a:rPr lang="en-US" dirty="0" err="1">
                <a:latin typeface="Calibri"/>
                <a:ea typeface="Calibri"/>
                <a:cs typeface="Calibri"/>
              </a:rPr>
              <a:t>три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года</a:t>
            </a:r>
            <a:r>
              <a:rPr lang="en-US" dirty="0">
                <a:latin typeface="Calibri"/>
                <a:ea typeface="Calibri"/>
                <a:cs typeface="Calibri"/>
              </a:rPr>
              <a:t>".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Meiryo"/>
            </a:endParaRPr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 extrusionOk="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картина, рисунок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2500" r="2019" b="-1"/>
          <a:stretch/>
        </p:blipFill>
        <p:spPr bwMode="auto"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 extrusionOk="0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4" name="Объект 3" descr="Попытка христианского прочтения «Сказки о рыбаке и рыбке» / Православие.Ru"/>
          <p:cNvPicPr>
            <a:picLocks noChangeAspect="1"/>
          </p:cNvPicPr>
          <p:nvPr/>
        </p:nvPicPr>
        <p:blipFill>
          <a:blip r:embed="rId3"/>
          <a:srcRect r="-3" b="9585"/>
          <a:stretch/>
        </p:blipFill>
        <p:spPr bwMode="auto">
          <a:xfrm>
            <a:off x="7290230" y="3534156"/>
            <a:ext cx="4901771" cy="3323843"/>
          </a:xfrm>
          <a:custGeom>
            <a:avLst/>
            <a:gdLst/>
            <a:ahLst/>
            <a:cxnLst/>
            <a:rect l="l" t="t" r="r" b="b"/>
            <a:pathLst>
              <a:path w="4901771" h="3305556" extrusionOk="0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4145" y="442220"/>
            <a:ext cx="11697618" cy="12726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i="1">
                <a:latin typeface="Calibri"/>
                <a:ea typeface="Calibri"/>
                <a:cs typeface="Calibri"/>
              </a:rPr>
              <a:t>"Сказка о мертвой царевне и о семи богатырях"</a:t>
            </a:r>
            <a:br>
              <a:rPr lang="ru-RU" sz="1100" b="0">
                <a:latin typeface="Calibri"/>
                <a:ea typeface="Calibri"/>
                <a:cs typeface="Calibri"/>
              </a:rPr>
            </a:br>
            <a:endParaRPr lang="ru-RU">
              <a:ea typeface="Meiry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 vert="horz" lIns="109728" tIns="109728" rIns="109728" bIns="91440" rtlCol="0" anchor="t">
            <a:normAutofit/>
          </a:bodyPr>
          <a:lstStyle/>
          <a:p>
            <a:pPr>
              <a:defRPr/>
            </a:pPr>
            <a:endParaRPr lang="ru-RU">
              <a:solidFill>
                <a:srgbClr val="222222"/>
              </a:solidFill>
              <a:ea typeface="Meiryo"/>
            </a:endParaRPr>
          </a:p>
          <a:p>
            <a:pPr>
              <a:defRPr/>
            </a:pPr>
            <a:endParaRPr lang="ru-RU">
              <a:ea typeface="Meiryo"/>
            </a:endParaRPr>
          </a:p>
        </p:txBody>
      </p:sp>
      <p:pic>
        <p:nvPicPr>
          <p:cNvPr id="7" name="Рисунок 6" descr="Мертвая царевна и семь богатырей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9257" y="2313551"/>
            <a:ext cx="5863771" cy="3875847"/>
          </a:xfrm>
          <a:prstGeom prst="rect">
            <a:avLst/>
          </a:prstGeom>
        </p:spPr>
      </p:pic>
      <p:pic>
        <p:nvPicPr>
          <p:cNvPr id="8" name="Рисунок 7" descr="Сказка о мёртвой царевне и семи богатырях | читать, Пушкин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49066" y="2311399"/>
            <a:ext cx="3892247" cy="3880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 extrusionOk="0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 extrusionOk="0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95863" y="0"/>
            <a:ext cx="4546360" cy="30837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 extrusionOk="0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671145"/>
            <a:ext cx="4212546" cy="51868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 extrusionOk="0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 extrusionOk="0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 extrusionOk="0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Сказка о царе Салтане | читать, Пушкин"/>
          <p:cNvPicPr>
            <a:picLocks noChangeAspect="1"/>
          </p:cNvPicPr>
          <p:nvPr/>
        </p:nvPicPr>
        <p:blipFill>
          <a:blip r:embed="rId2"/>
          <a:srcRect r="3" b="29956"/>
          <a:stretch/>
        </p:blipFill>
        <p:spPr bwMode="auto">
          <a:xfrm>
            <a:off x="3657599" y="2"/>
            <a:ext cx="3392904" cy="2376547"/>
          </a:xfrm>
          <a:custGeom>
            <a:avLst/>
            <a:gdLst/>
            <a:ahLst/>
            <a:cxnLst/>
            <a:rect l="l" t="t" r="r" b="b"/>
            <a:pathLst>
              <a:path w="3484186" h="2440484" extrusionOk="0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6" name="Рисунок 5" descr="Сказка о царе Салтане, Пушкин А.С, читать с картинками онлайн | Русская  сказка | Русское народное искусство, Иллюстрации, Сказки"/>
          <p:cNvPicPr>
            <a:picLocks noChangeAspect="1"/>
          </p:cNvPicPr>
          <p:nvPr/>
        </p:nvPicPr>
        <p:blipFill>
          <a:blip r:embed="rId3"/>
          <a:srcRect t="4502" r="3" b="3"/>
          <a:stretch/>
        </p:blipFill>
        <p:spPr bwMode="auto">
          <a:xfrm>
            <a:off x="20" y="1841412"/>
            <a:ext cx="3979197" cy="5016586"/>
          </a:xfrm>
          <a:custGeom>
            <a:avLst/>
            <a:gdLst/>
            <a:ahLst/>
            <a:cxnLst/>
            <a:rect l="l" t="t" r="r" b="b"/>
            <a:pathLst>
              <a:path w="3958391" h="4808550" extrusionOk="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 extrusionOk="0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 extrusionOk="0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: Shap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071504" y="0"/>
            <a:ext cx="4120496" cy="3411459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 extrusionOk="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9350" y="3321595"/>
            <a:ext cx="5546431" cy="112318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500">
                <a:latin typeface="Calibri"/>
                <a:ea typeface="Calibri"/>
                <a:cs typeface="Calibri"/>
              </a:rPr>
              <a:t>«Три девицы под окном пряли поздно вечерком...»</a:t>
            </a:r>
            <a:endParaRPr lang="ru-RU" sz="2500"/>
          </a:p>
        </p:txBody>
      </p:sp>
      <p:pic>
        <p:nvPicPr>
          <p:cNvPr id="4" name="Рисунок 3" descr="190 лет «Сказке о царе Салтане» А. С. Пушкина - ЦБС г. Белгорода"/>
          <p:cNvPicPr>
            <a:picLocks noChangeAspect="1"/>
          </p:cNvPicPr>
          <p:nvPr/>
        </p:nvPicPr>
        <p:blipFill>
          <a:blip r:embed="rId4"/>
          <a:srcRect l="3938" r="17061" b="3"/>
          <a:stretch/>
        </p:blipFill>
        <p:spPr bwMode="auto">
          <a:xfrm>
            <a:off x="8566485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 extrusionOk="0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044018" y="4432683"/>
            <a:ext cx="5546432" cy="162608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defRPr/>
            </a:pPr>
            <a:r>
              <a:rPr lang="ru-RU" b="1">
                <a:latin typeface="Calibri"/>
                <a:ea typeface="Calibri"/>
                <a:cs typeface="Calibri"/>
              </a:rPr>
              <a:t>"Сказка о царе Салтане, о сыне его славном и могучем богатыре Гвидоне Салтановиче и о прекрасной царевне Лебеди"</a:t>
            </a:r>
            <a:endParaRPr lang="ru-RU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pic>
        <p:nvPicPr>
          <p:cNvPr id="6" name="Рисунок 5" descr="Сказки А.С.Пушкина.Список всех сказок пушкина. | Сказки | Дзен"/>
          <p:cNvPicPr>
            <a:picLocks noChangeAspect="1"/>
          </p:cNvPicPr>
          <p:nvPr/>
        </p:nvPicPr>
        <p:blipFill>
          <a:blip r:embed="rId2"/>
          <a:srcRect t="10097" r="-1" b="13004"/>
          <a:stretch/>
        </p:blipFill>
        <p:spPr bwMode="auto">
          <a:xfrm>
            <a:off x="20" y="-1"/>
            <a:ext cx="3604040" cy="2251810"/>
          </a:xfrm>
          <a:prstGeom prst="rect">
            <a:avLst/>
          </a:prstGeom>
        </p:spPr>
      </p:pic>
      <p:pic>
        <p:nvPicPr>
          <p:cNvPr id="4" name="Объект 3" descr="Загадка 33 Богатыря (Ирма Финк Стихи Для Детей) / Стихи.ру"/>
          <p:cNvPicPr>
            <a:picLocks noChangeAspect="1"/>
          </p:cNvPicPr>
          <p:nvPr/>
        </p:nvPicPr>
        <p:blipFill>
          <a:blip r:embed="rId3"/>
          <a:srcRect t="9210" r="-1" b="9909"/>
          <a:stretch/>
        </p:blipFill>
        <p:spPr bwMode="auto">
          <a:xfrm>
            <a:off x="20" y="4613843"/>
            <a:ext cx="3604040" cy="2251810"/>
          </a:xfrm>
          <a:custGeom>
            <a:avLst/>
            <a:gdLst/>
            <a:ahLst/>
            <a:cxnLst/>
            <a:rect l="l" t="t" r="r" b="b"/>
            <a:pathLst>
              <a:path w="3604060" h="6858000" extrusionOk="0">
                <a:moveTo>
                  <a:pt x="0" y="0"/>
                </a:moveTo>
                <a:lnTo>
                  <a:pt x="3604060" y="0"/>
                </a:lnTo>
                <a:lnTo>
                  <a:pt x="36040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Рисунок 4" descr="Царевна Лебедь | Рисунки, Иллюстрации, Картины"/>
          <p:cNvPicPr>
            <a:picLocks noChangeAspect="1"/>
          </p:cNvPicPr>
          <p:nvPr/>
        </p:nvPicPr>
        <p:blipFill>
          <a:blip r:embed="rId4"/>
          <a:srcRect l="19833" r="5596" b="1"/>
          <a:stretch/>
        </p:blipFill>
        <p:spPr bwMode="auto">
          <a:xfrm>
            <a:off x="3649780" y="-1"/>
            <a:ext cx="6143205" cy="6858000"/>
          </a:xfrm>
          <a:custGeom>
            <a:avLst/>
            <a:gdLst/>
            <a:ahLst/>
            <a:cxnLst/>
            <a:rect l="l" t="t" r="r" b="b"/>
            <a:pathLst>
              <a:path w="6105573" h="6858000" extrusionOk="0">
                <a:moveTo>
                  <a:pt x="0" y="0"/>
                </a:moveTo>
                <a:lnTo>
                  <a:pt x="5225842" y="0"/>
                </a:lnTo>
                <a:lnTo>
                  <a:pt x="5203718" y="14997"/>
                </a:lnTo>
                <a:cubicBezTo>
                  <a:pt x="4176555" y="754641"/>
                  <a:pt x="3602819" y="2093192"/>
                  <a:pt x="3602819" y="3621656"/>
                </a:cubicBezTo>
                <a:cubicBezTo>
                  <a:pt x="3602819" y="4969131"/>
                  <a:pt x="4531544" y="5602839"/>
                  <a:pt x="5477169" y="6374814"/>
                </a:cubicBezTo>
                <a:cubicBezTo>
                  <a:pt x="5649372" y="6515397"/>
                  <a:pt x="5819999" y="6653108"/>
                  <a:pt x="5993817" y="6780599"/>
                </a:cubicBezTo>
                <a:lnTo>
                  <a:pt x="61055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 extrusionOk="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93592" y="0"/>
            <a:ext cx="4998409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 extrusionOk="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77873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53082" y="1967923"/>
            <a:ext cx="4343533" cy="2469606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ru-RU" sz="5400" i="1">
                <a:latin typeface="Calibri"/>
                <a:ea typeface="Calibri"/>
                <a:cs typeface="Calibri"/>
              </a:rPr>
              <a:t>Сказочные персонажи</a:t>
            </a:r>
            <a:endParaRPr/>
          </a:p>
        </p:txBody>
      </p:sp>
      <p:pic>
        <p:nvPicPr>
          <p:cNvPr id="7" name="Рисунок 6" descr="Герои сказок А.С. Пушкина"/>
          <p:cNvPicPr>
            <a:picLocks noChangeAspect="1"/>
          </p:cNvPicPr>
          <p:nvPr/>
        </p:nvPicPr>
        <p:blipFill>
          <a:blip r:embed="rId5"/>
          <a:srcRect t="22190" r="-1" b="-1"/>
          <a:stretch/>
        </p:blipFill>
        <p:spPr bwMode="auto">
          <a:xfrm>
            <a:off x="20" y="2294348"/>
            <a:ext cx="3604040" cy="22714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Arial"/>
        <a:cs typeface="Arial"/>
      </a:majorFont>
      <a:minorFont>
        <a:latin typeface="Meiryo"/>
        <a:ea typeface="Arial"/>
        <a:cs typeface="Arial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309</Words>
  <Application>Microsoft Office PowerPoint</Application>
  <DocSecurity>0</DocSecurity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Meiryo</vt:lpstr>
      <vt:lpstr>Calibri</vt:lpstr>
      <vt:lpstr>Corbel</vt:lpstr>
      <vt:lpstr>SketchLinesVTI</vt:lpstr>
      <vt:lpstr>Путешествие в детство  по сказкам А.С.Пушкина</vt:lpstr>
      <vt:lpstr>Презентация PowerPoint</vt:lpstr>
      <vt:lpstr>Москва, 19 век</vt:lpstr>
      <vt:lpstr>Арина Родионовна - няня Александра Сергеевича </vt:lpstr>
      <vt:lpstr>У каждого возраста свой Пушкин</vt:lpstr>
      <vt:lpstr>"Сказка о рыбаке и рыбке"</vt:lpstr>
      <vt:lpstr>"Сказка о мертвой царевне и о семи богатырях" </vt:lpstr>
      <vt:lpstr>«Три девицы под окном пряли поздно вечерком...»</vt:lpstr>
      <vt:lpstr>Сказочные персонажи</vt:lpstr>
      <vt:lpstr>Презентация PowerPoint</vt:lpstr>
      <vt:lpstr> Царевна-лебедь  Памятник установлен на курорте «Лазурный» в городе Сочи   </vt:lpstr>
      <vt:lpstr>Памятник Балде установлен в Крыму</vt:lpstr>
      <vt:lpstr>Презентация PowerPoint</vt:lpstr>
      <vt:lpstr>Царевна-лебедь из города Геленджика</vt:lpstr>
      <vt:lpstr>Старик и «Золотая рыбка» увековечены в Москве на Манежной площади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cp:lastModifiedBy>Сергей Демченков</cp:lastModifiedBy>
  <cp:revision>254</cp:revision>
  <dcterms:created xsi:type="dcterms:W3CDTF">2024-04-12T14:59:27Z</dcterms:created>
  <dcterms:modified xsi:type="dcterms:W3CDTF">2024-10-26T21:14:59Z</dcterms:modified>
  <cp:category/>
  <dc:identifier/>
  <cp:contentStatus/>
  <dc:language/>
  <cp:version/>
</cp:coreProperties>
</file>